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6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65"/>
  </p:notesMasterIdLst>
  <p:sldIdLst>
    <p:sldId id="262" r:id="rId2"/>
    <p:sldId id="265" r:id="rId3"/>
    <p:sldId id="279" r:id="rId4"/>
    <p:sldId id="308" r:id="rId5"/>
    <p:sldId id="287" r:id="rId6"/>
    <p:sldId id="302" r:id="rId7"/>
    <p:sldId id="306" r:id="rId8"/>
    <p:sldId id="334" r:id="rId9"/>
    <p:sldId id="335" r:id="rId10"/>
    <p:sldId id="309" r:id="rId11"/>
    <p:sldId id="337" r:id="rId12"/>
    <p:sldId id="338" r:id="rId13"/>
    <p:sldId id="339" r:id="rId14"/>
    <p:sldId id="340" r:id="rId15"/>
    <p:sldId id="259" r:id="rId16"/>
    <p:sldId id="278" r:id="rId17"/>
    <p:sldId id="310" r:id="rId18"/>
    <p:sldId id="289" r:id="rId19"/>
    <p:sldId id="280" r:id="rId20"/>
    <p:sldId id="311" r:id="rId21"/>
    <p:sldId id="292" r:id="rId22"/>
    <p:sldId id="312" r:id="rId23"/>
    <p:sldId id="314" r:id="rId24"/>
    <p:sldId id="313" r:id="rId25"/>
    <p:sldId id="303" r:id="rId26"/>
    <p:sldId id="281" r:id="rId27"/>
    <p:sldId id="329" r:id="rId28"/>
    <p:sldId id="327" r:id="rId29"/>
    <p:sldId id="328" r:id="rId30"/>
    <p:sldId id="316" r:id="rId31"/>
    <p:sldId id="297" r:id="rId32"/>
    <p:sldId id="298" r:id="rId33"/>
    <p:sldId id="299" r:id="rId34"/>
    <p:sldId id="300" r:id="rId35"/>
    <p:sldId id="301" r:id="rId36"/>
    <p:sldId id="350" r:id="rId37"/>
    <p:sldId id="345" r:id="rId38"/>
    <p:sldId id="346" r:id="rId39"/>
    <p:sldId id="347" r:id="rId40"/>
    <p:sldId id="348" r:id="rId41"/>
    <p:sldId id="349" r:id="rId42"/>
    <p:sldId id="315" r:id="rId43"/>
    <p:sldId id="331" r:id="rId44"/>
    <p:sldId id="332" r:id="rId45"/>
    <p:sldId id="342" r:id="rId46"/>
    <p:sldId id="343" r:id="rId47"/>
    <p:sldId id="282" r:id="rId48"/>
    <p:sldId id="317" r:id="rId49"/>
    <p:sldId id="291" r:id="rId50"/>
    <p:sldId id="319" r:id="rId51"/>
    <p:sldId id="293" r:id="rId52"/>
    <p:sldId id="321" r:id="rId53"/>
    <p:sldId id="283" r:id="rId54"/>
    <p:sldId id="320" r:id="rId55"/>
    <p:sldId id="323" r:id="rId56"/>
    <p:sldId id="322" r:id="rId57"/>
    <p:sldId id="324" r:id="rId58"/>
    <p:sldId id="284" r:id="rId59"/>
    <p:sldId id="275" r:id="rId60"/>
    <p:sldId id="285" r:id="rId61"/>
    <p:sldId id="276" r:id="rId62"/>
    <p:sldId id="277" r:id="rId63"/>
    <p:sldId id="325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ADAD"/>
    <a:srgbClr val="C49393"/>
    <a:srgbClr val="CCAF96"/>
    <a:srgbClr val="EABC8E"/>
    <a:srgbClr val="C0C3DA"/>
    <a:srgbClr val="CBC5D5"/>
    <a:srgbClr val="A0A0B5"/>
    <a:srgbClr val="C1C1D6"/>
    <a:srgbClr val="B9B3C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932" autoAdjust="0"/>
    <p:restoredTop sz="94660"/>
  </p:normalViewPr>
  <p:slideViewPr>
    <p:cSldViewPr>
      <p:cViewPr varScale="1">
        <p:scale>
          <a:sx n="60" d="100"/>
          <a:sy n="60" d="100"/>
        </p:scale>
        <p:origin x="-5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FB9C64-11A3-49F9-A6E7-51D30BC8961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7AABE52-7E64-4E45-9380-B561A41E7AF0}">
      <dgm:prSet phldrT="[Text]"/>
      <dgm:spPr/>
      <dgm:t>
        <a:bodyPr/>
        <a:lstStyle/>
        <a:p>
          <a:r>
            <a:rPr lang="en-US" dirty="0" smtClean="0"/>
            <a:t>Foundations</a:t>
          </a:r>
        </a:p>
        <a:p>
          <a:endParaRPr lang="en-US" dirty="0" smtClean="0"/>
        </a:p>
        <a:p>
          <a:endParaRPr lang="en-US" dirty="0" smtClean="0"/>
        </a:p>
        <a:p>
          <a:endParaRPr lang="en-US" dirty="0" smtClean="0"/>
        </a:p>
      </dgm:t>
    </dgm:pt>
    <dgm:pt modelId="{187DA332-7B68-4985-88F7-88F6C88EC25F}" type="parTrans" cxnId="{13734F09-8E88-41C1-8BD3-76DF4B7DFA50}">
      <dgm:prSet/>
      <dgm:spPr/>
      <dgm:t>
        <a:bodyPr/>
        <a:lstStyle/>
        <a:p>
          <a:endParaRPr lang="en-US"/>
        </a:p>
      </dgm:t>
    </dgm:pt>
    <dgm:pt modelId="{D330B5F4-52A3-461E-8141-BE2A53AE7284}" type="sibTrans" cxnId="{13734F09-8E88-41C1-8BD3-76DF4B7DFA50}">
      <dgm:prSet/>
      <dgm:spPr/>
      <dgm:t>
        <a:bodyPr/>
        <a:lstStyle/>
        <a:p>
          <a:endParaRPr lang="en-US"/>
        </a:p>
      </dgm:t>
    </dgm:pt>
    <dgm:pt modelId="{B8FEBA2B-326B-4AAA-B2EC-6EB60E83F75A}">
      <dgm:prSet/>
      <dgm:spPr/>
      <dgm:t>
        <a:bodyPr/>
        <a:lstStyle/>
        <a:p>
          <a:r>
            <a:rPr lang="en-US" dirty="0" smtClean="0"/>
            <a:t>Organizing</a:t>
          </a:r>
        </a:p>
        <a:p>
          <a:endParaRPr lang="en-US" dirty="0" smtClean="0"/>
        </a:p>
        <a:p>
          <a:endParaRPr lang="en-US" dirty="0" smtClean="0"/>
        </a:p>
        <a:p>
          <a:endParaRPr lang="en-US" dirty="0"/>
        </a:p>
      </dgm:t>
    </dgm:pt>
    <dgm:pt modelId="{EED07204-DBA3-4D2C-9220-0C095CED6601}" type="parTrans" cxnId="{23BF0DCE-E15F-4439-99C2-03FF5937C70B}">
      <dgm:prSet/>
      <dgm:spPr/>
      <dgm:t>
        <a:bodyPr/>
        <a:lstStyle/>
        <a:p>
          <a:endParaRPr lang="en-US"/>
        </a:p>
      </dgm:t>
    </dgm:pt>
    <dgm:pt modelId="{1E740DCE-EFFB-4A10-9C94-D269C95E92ED}" type="sibTrans" cxnId="{23BF0DCE-E15F-4439-99C2-03FF5937C70B}">
      <dgm:prSet/>
      <dgm:spPr/>
      <dgm:t>
        <a:bodyPr/>
        <a:lstStyle/>
        <a:p>
          <a:endParaRPr lang="en-US"/>
        </a:p>
      </dgm:t>
    </dgm:pt>
    <dgm:pt modelId="{177DEE70-A799-4CC8-B487-6799B26A0E7D}">
      <dgm:prSet phldrT="[Text]"/>
      <dgm:spPr/>
      <dgm:t>
        <a:bodyPr/>
        <a:lstStyle/>
        <a:p>
          <a:r>
            <a:rPr lang="en-US" dirty="0" smtClean="0"/>
            <a:t>Planning</a:t>
          </a:r>
        </a:p>
        <a:p>
          <a:endParaRPr lang="en-US" dirty="0" smtClean="0"/>
        </a:p>
        <a:p>
          <a:endParaRPr lang="en-US" dirty="0" smtClean="0"/>
        </a:p>
        <a:p>
          <a:endParaRPr lang="en-US" dirty="0" smtClean="0"/>
        </a:p>
      </dgm:t>
    </dgm:pt>
    <dgm:pt modelId="{D3ECAB89-AAB2-471E-9DEE-4834AD37E9A9}" type="parTrans" cxnId="{C9498308-79F5-4939-B065-9A2AFED6779D}">
      <dgm:prSet/>
      <dgm:spPr/>
      <dgm:t>
        <a:bodyPr/>
        <a:lstStyle/>
        <a:p>
          <a:endParaRPr lang="en-US"/>
        </a:p>
      </dgm:t>
    </dgm:pt>
    <dgm:pt modelId="{32AC5A8C-4CD3-41EB-B4D5-BB20AF10D742}" type="sibTrans" cxnId="{C9498308-79F5-4939-B065-9A2AFED6779D}">
      <dgm:prSet/>
      <dgm:spPr/>
      <dgm:t>
        <a:bodyPr/>
        <a:lstStyle/>
        <a:p>
          <a:endParaRPr lang="en-US"/>
        </a:p>
      </dgm:t>
    </dgm:pt>
    <dgm:pt modelId="{7892680F-81B3-408C-A22C-4E24E0419F1A}">
      <dgm:prSet/>
      <dgm:spPr/>
      <dgm:t>
        <a:bodyPr/>
        <a:lstStyle/>
        <a:p>
          <a:r>
            <a:rPr lang="en-US" dirty="0" smtClean="0"/>
            <a:t>Leading</a:t>
          </a:r>
        </a:p>
        <a:p>
          <a:endParaRPr lang="en-US" dirty="0" smtClean="0"/>
        </a:p>
        <a:p>
          <a:endParaRPr lang="en-US" dirty="0" smtClean="0"/>
        </a:p>
        <a:p>
          <a:endParaRPr lang="en-US" dirty="0"/>
        </a:p>
      </dgm:t>
    </dgm:pt>
    <dgm:pt modelId="{0E36F0EE-83F7-48F4-A524-5609221CF7B4}" type="parTrans" cxnId="{7D7CF60C-3B17-4D98-8DF0-1BAB3977D88E}">
      <dgm:prSet/>
      <dgm:spPr/>
      <dgm:t>
        <a:bodyPr/>
        <a:lstStyle/>
        <a:p>
          <a:endParaRPr lang="en-US"/>
        </a:p>
      </dgm:t>
    </dgm:pt>
    <dgm:pt modelId="{F6FCE8F1-5DD7-4E80-8F7A-14442EC90ADF}" type="sibTrans" cxnId="{7D7CF60C-3B17-4D98-8DF0-1BAB3977D88E}">
      <dgm:prSet/>
      <dgm:spPr/>
      <dgm:t>
        <a:bodyPr/>
        <a:lstStyle/>
        <a:p>
          <a:endParaRPr lang="en-US"/>
        </a:p>
      </dgm:t>
    </dgm:pt>
    <dgm:pt modelId="{20AD07D8-BF80-47E0-9F20-132740165480}">
      <dgm:prSet/>
      <dgm:spPr/>
      <dgm:t>
        <a:bodyPr/>
        <a:lstStyle/>
        <a:p>
          <a:r>
            <a:rPr lang="en-US" dirty="0" smtClean="0"/>
            <a:t>Controlling</a:t>
          </a:r>
        </a:p>
        <a:p>
          <a:endParaRPr lang="en-US" dirty="0" smtClean="0"/>
        </a:p>
        <a:p>
          <a:endParaRPr lang="en-US" dirty="0" smtClean="0"/>
        </a:p>
        <a:p>
          <a:endParaRPr lang="en-US" dirty="0"/>
        </a:p>
      </dgm:t>
    </dgm:pt>
    <dgm:pt modelId="{BE2F164E-A4A5-479D-839E-FE0C0EF453AF}" type="parTrans" cxnId="{27EE9300-B923-4A23-B2B7-AAA807ED3D22}">
      <dgm:prSet/>
      <dgm:spPr/>
      <dgm:t>
        <a:bodyPr/>
        <a:lstStyle/>
        <a:p>
          <a:endParaRPr lang="en-US"/>
        </a:p>
      </dgm:t>
    </dgm:pt>
    <dgm:pt modelId="{73A9D496-436F-47ED-97A1-F08A6BA7163B}" type="sibTrans" cxnId="{27EE9300-B923-4A23-B2B7-AAA807ED3D22}">
      <dgm:prSet/>
      <dgm:spPr/>
      <dgm:t>
        <a:bodyPr/>
        <a:lstStyle/>
        <a:p>
          <a:endParaRPr lang="en-US"/>
        </a:p>
      </dgm:t>
    </dgm:pt>
    <dgm:pt modelId="{A0F6B190-A12C-4F2F-B4C8-1338AE11F359}" type="pres">
      <dgm:prSet presAssocID="{C4FB9C64-11A3-49F9-A6E7-51D30BC8961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85333D2-10E4-4D56-A360-1612485DE5DC}" type="pres">
      <dgm:prSet presAssocID="{F7AABE52-7E64-4E45-9380-B561A41E7AF0}" presName="hierRoot1" presStyleCnt="0"/>
      <dgm:spPr/>
    </dgm:pt>
    <dgm:pt modelId="{BB3C42D2-70BF-4E13-8D73-770C1DA37669}" type="pres">
      <dgm:prSet presAssocID="{F7AABE52-7E64-4E45-9380-B561A41E7AF0}" presName="composite" presStyleCnt="0"/>
      <dgm:spPr/>
    </dgm:pt>
    <dgm:pt modelId="{DA4FB8EB-3BAE-49F2-B916-0AE5AF0D0639}" type="pres">
      <dgm:prSet presAssocID="{F7AABE52-7E64-4E45-9380-B561A41E7AF0}" presName="background" presStyleLbl="node0" presStyleIdx="0" presStyleCn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34B7E113-0C71-4619-8EE5-3D5EFCCAA8DA}" type="pres">
      <dgm:prSet presAssocID="{F7AABE52-7E64-4E45-9380-B561A41E7AF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9D29DD-4A95-4990-A67B-030F21BFBB3B}" type="pres">
      <dgm:prSet presAssocID="{F7AABE52-7E64-4E45-9380-B561A41E7AF0}" presName="hierChild2" presStyleCnt="0"/>
      <dgm:spPr/>
    </dgm:pt>
    <dgm:pt modelId="{69901912-2E42-4D1D-8CEA-73D9BCAB9260}" type="pres">
      <dgm:prSet presAssocID="{D3ECAB89-AAB2-471E-9DEE-4834AD37E9A9}" presName="Name10" presStyleLbl="parChTrans1D2" presStyleIdx="0" presStyleCnt="1"/>
      <dgm:spPr/>
      <dgm:t>
        <a:bodyPr/>
        <a:lstStyle/>
        <a:p>
          <a:endParaRPr lang="en-US"/>
        </a:p>
      </dgm:t>
    </dgm:pt>
    <dgm:pt modelId="{7B0C2D94-F4C5-48A0-9E9D-BDF8324BFBE7}" type="pres">
      <dgm:prSet presAssocID="{177DEE70-A799-4CC8-B487-6799B26A0E7D}" presName="hierRoot2" presStyleCnt="0"/>
      <dgm:spPr/>
    </dgm:pt>
    <dgm:pt modelId="{9CE5FC19-CDBB-4DC5-A244-AD49EC3929E6}" type="pres">
      <dgm:prSet presAssocID="{177DEE70-A799-4CC8-B487-6799B26A0E7D}" presName="composite2" presStyleCnt="0"/>
      <dgm:spPr/>
    </dgm:pt>
    <dgm:pt modelId="{B9FD9DFC-F178-489E-899D-54D56D4F005E}" type="pres">
      <dgm:prSet presAssocID="{177DEE70-A799-4CC8-B487-6799B26A0E7D}" presName="background2" presStyleLbl="node2" presStyleIdx="0" presStyleCn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6C4B4E32-3B4F-49A4-9C80-4DBA0A1E012E}" type="pres">
      <dgm:prSet presAssocID="{177DEE70-A799-4CC8-B487-6799B26A0E7D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F3809C5-755A-47F5-8133-750DCCEB40AB}" type="pres">
      <dgm:prSet presAssocID="{177DEE70-A799-4CC8-B487-6799B26A0E7D}" presName="hierChild3" presStyleCnt="0"/>
      <dgm:spPr/>
    </dgm:pt>
    <dgm:pt modelId="{6CF38B54-3A5A-4526-9FD9-BA7C682FDE82}" type="pres">
      <dgm:prSet presAssocID="{EED07204-DBA3-4D2C-9220-0C095CED6601}" presName="Name17" presStyleLbl="parChTrans1D3" presStyleIdx="0" presStyleCnt="3"/>
      <dgm:spPr/>
      <dgm:t>
        <a:bodyPr/>
        <a:lstStyle/>
        <a:p>
          <a:endParaRPr lang="en-US"/>
        </a:p>
      </dgm:t>
    </dgm:pt>
    <dgm:pt modelId="{D4A16398-E2B1-408E-8E7D-F9C674ED8BE4}" type="pres">
      <dgm:prSet presAssocID="{B8FEBA2B-326B-4AAA-B2EC-6EB60E83F75A}" presName="hierRoot3" presStyleCnt="0"/>
      <dgm:spPr/>
    </dgm:pt>
    <dgm:pt modelId="{C666B488-6309-456C-A61D-A7077D70E188}" type="pres">
      <dgm:prSet presAssocID="{B8FEBA2B-326B-4AAA-B2EC-6EB60E83F75A}" presName="composite3" presStyleCnt="0"/>
      <dgm:spPr/>
    </dgm:pt>
    <dgm:pt modelId="{108115DF-52B5-41CF-B233-EB9CC93CB72E}" type="pres">
      <dgm:prSet presAssocID="{B8FEBA2B-326B-4AAA-B2EC-6EB60E83F75A}" presName="background3" presStyleLbl="node3" presStyleIdx="0" presStyleCnt="3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7135C76B-9BDD-475F-BFF5-2EDAEDA3DD4A}" type="pres">
      <dgm:prSet presAssocID="{B8FEBA2B-326B-4AAA-B2EC-6EB60E83F75A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4475B7B-F1ED-4128-91EA-E2EF02DEBCDA}" type="pres">
      <dgm:prSet presAssocID="{B8FEBA2B-326B-4AAA-B2EC-6EB60E83F75A}" presName="hierChild4" presStyleCnt="0"/>
      <dgm:spPr/>
    </dgm:pt>
    <dgm:pt modelId="{104113AF-0F5B-43F8-969F-8610776BC4B7}" type="pres">
      <dgm:prSet presAssocID="{0E36F0EE-83F7-48F4-A524-5609221CF7B4}" presName="Name17" presStyleLbl="parChTrans1D3" presStyleIdx="1" presStyleCnt="3"/>
      <dgm:spPr/>
      <dgm:t>
        <a:bodyPr/>
        <a:lstStyle/>
        <a:p>
          <a:endParaRPr lang="en-US"/>
        </a:p>
      </dgm:t>
    </dgm:pt>
    <dgm:pt modelId="{18BA5353-9588-4C4F-88F4-53A77A4D29EC}" type="pres">
      <dgm:prSet presAssocID="{7892680F-81B3-408C-A22C-4E24E0419F1A}" presName="hierRoot3" presStyleCnt="0"/>
      <dgm:spPr/>
    </dgm:pt>
    <dgm:pt modelId="{D1281E34-2B4A-462E-9886-70095822D094}" type="pres">
      <dgm:prSet presAssocID="{7892680F-81B3-408C-A22C-4E24E0419F1A}" presName="composite3" presStyleCnt="0"/>
      <dgm:spPr/>
    </dgm:pt>
    <dgm:pt modelId="{1D5D58B0-79E4-46A5-AF6E-E1935D11D5A0}" type="pres">
      <dgm:prSet presAssocID="{7892680F-81B3-408C-A22C-4E24E0419F1A}" presName="background3" presStyleLbl="node3" presStyleIdx="1" presStyleCnt="3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30B14695-1793-4886-A8D7-07CD3E07D416}" type="pres">
      <dgm:prSet presAssocID="{7892680F-81B3-408C-A22C-4E24E0419F1A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121933-ABA4-4438-951C-391C22C8B23B}" type="pres">
      <dgm:prSet presAssocID="{7892680F-81B3-408C-A22C-4E24E0419F1A}" presName="hierChild4" presStyleCnt="0"/>
      <dgm:spPr/>
    </dgm:pt>
    <dgm:pt modelId="{90C38D75-30A4-4671-9582-2D89563D9638}" type="pres">
      <dgm:prSet presAssocID="{BE2F164E-A4A5-479D-839E-FE0C0EF453AF}" presName="Name17" presStyleLbl="parChTrans1D3" presStyleIdx="2" presStyleCnt="3"/>
      <dgm:spPr/>
      <dgm:t>
        <a:bodyPr/>
        <a:lstStyle/>
        <a:p>
          <a:endParaRPr lang="en-US"/>
        </a:p>
      </dgm:t>
    </dgm:pt>
    <dgm:pt modelId="{B8352F86-CF40-433C-9B75-D4088E6A9CBA}" type="pres">
      <dgm:prSet presAssocID="{20AD07D8-BF80-47E0-9F20-132740165480}" presName="hierRoot3" presStyleCnt="0"/>
      <dgm:spPr/>
    </dgm:pt>
    <dgm:pt modelId="{586346F5-C317-4848-AF1D-FD27D4C5E849}" type="pres">
      <dgm:prSet presAssocID="{20AD07D8-BF80-47E0-9F20-132740165480}" presName="composite3" presStyleCnt="0"/>
      <dgm:spPr/>
    </dgm:pt>
    <dgm:pt modelId="{02154F1A-58C2-434A-BB79-5EF7E7C3B0EE}" type="pres">
      <dgm:prSet presAssocID="{20AD07D8-BF80-47E0-9F20-132740165480}" presName="background3" presStyleLbl="node3" presStyleIdx="2" presStyleCnt="3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91CB844A-D6CF-417A-8498-0E36E9C3A7AA}" type="pres">
      <dgm:prSet presAssocID="{20AD07D8-BF80-47E0-9F20-132740165480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FEE189D-3FDC-4F7F-B975-F4DCC4C22E19}" type="pres">
      <dgm:prSet presAssocID="{20AD07D8-BF80-47E0-9F20-132740165480}" presName="hierChild4" presStyleCnt="0"/>
      <dgm:spPr/>
    </dgm:pt>
  </dgm:ptLst>
  <dgm:cxnLst>
    <dgm:cxn modelId="{E948A52A-E44E-460F-B692-B7811403DDA7}" type="presOf" srcId="{7892680F-81B3-408C-A22C-4E24E0419F1A}" destId="{30B14695-1793-4886-A8D7-07CD3E07D416}" srcOrd="0" destOrd="0" presId="urn:microsoft.com/office/officeart/2005/8/layout/hierarchy1"/>
    <dgm:cxn modelId="{64F107CE-661B-42CA-9B48-ABDF6120D5FD}" type="presOf" srcId="{177DEE70-A799-4CC8-B487-6799B26A0E7D}" destId="{6C4B4E32-3B4F-49A4-9C80-4DBA0A1E012E}" srcOrd="0" destOrd="0" presId="urn:microsoft.com/office/officeart/2005/8/layout/hierarchy1"/>
    <dgm:cxn modelId="{EF784D9C-3673-4D43-A5C0-FCBDB7030948}" type="presOf" srcId="{BE2F164E-A4A5-479D-839E-FE0C0EF453AF}" destId="{90C38D75-30A4-4671-9582-2D89563D9638}" srcOrd="0" destOrd="0" presId="urn:microsoft.com/office/officeart/2005/8/layout/hierarchy1"/>
    <dgm:cxn modelId="{4FF93158-A797-41CD-85D4-8A619B1F3238}" type="presOf" srcId="{0E36F0EE-83F7-48F4-A524-5609221CF7B4}" destId="{104113AF-0F5B-43F8-969F-8610776BC4B7}" srcOrd="0" destOrd="0" presId="urn:microsoft.com/office/officeart/2005/8/layout/hierarchy1"/>
    <dgm:cxn modelId="{77E494D5-09EC-4A56-894A-B9293024A7D1}" type="presOf" srcId="{B8FEBA2B-326B-4AAA-B2EC-6EB60E83F75A}" destId="{7135C76B-9BDD-475F-BFF5-2EDAEDA3DD4A}" srcOrd="0" destOrd="0" presId="urn:microsoft.com/office/officeart/2005/8/layout/hierarchy1"/>
    <dgm:cxn modelId="{1CBA6C3C-0D9E-440A-AFD5-2CC65ED89F62}" type="presOf" srcId="{F7AABE52-7E64-4E45-9380-B561A41E7AF0}" destId="{34B7E113-0C71-4619-8EE5-3D5EFCCAA8DA}" srcOrd="0" destOrd="0" presId="urn:microsoft.com/office/officeart/2005/8/layout/hierarchy1"/>
    <dgm:cxn modelId="{7D7CF60C-3B17-4D98-8DF0-1BAB3977D88E}" srcId="{177DEE70-A799-4CC8-B487-6799B26A0E7D}" destId="{7892680F-81B3-408C-A22C-4E24E0419F1A}" srcOrd="1" destOrd="0" parTransId="{0E36F0EE-83F7-48F4-A524-5609221CF7B4}" sibTransId="{F6FCE8F1-5DD7-4E80-8F7A-14442EC90ADF}"/>
    <dgm:cxn modelId="{27EE9300-B923-4A23-B2B7-AAA807ED3D22}" srcId="{177DEE70-A799-4CC8-B487-6799B26A0E7D}" destId="{20AD07D8-BF80-47E0-9F20-132740165480}" srcOrd="2" destOrd="0" parTransId="{BE2F164E-A4A5-479D-839E-FE0C0EF453AF}" sibTransId="{73A9D496-436F-47ED-97A1-F08A6BA7163B}"/>
    <dgm:cxn modelId="{9459FAD7-1EEB-4771-8933-3C118223A68D}" type="presOf" srcId="{EED07204-DBA3-4D2C-9220-0C095CED6601}" destId="{6CF38B54-3A5A-4526-9FD9-BA7C682FDE82}" srcOrd="0" destOrd="0" presId="urn:microsoft.com/office/officeart/2005/8/layout/hierarchy1"/>
    <dgm:cxn modelId="{23BF0DCE-E15F-4439-99C2-03FF5937C70B}" srcId="{177DEE70-A799-4CC8-B487-6799B26A0E7D}" destId="{B8FEBA2B-326B-4AAA-B2EC-6EB60E83F75A}" srcOrd="0" destOrd="0" parTransId="{EED07204-DBA3-4D2C-9220-0C095CED6601}" sibTransId="{1E740DCE-EFFB-4A10-9C94-D269C95E92ED}"/>
    <dgm:cxn modelId="{DEC9820B-E5ED-484D-9DCC-A1963FE3DD0A}" type="presOf" srcId="{D3ECAB89-AAB2-471E-9DEE-4834AD37E9A9}" destId="{69901912-2E42-4D1D-8CEA-73D9BCAB9260}" srcOrd="0" destOrd="0" presId="urn:microsoft.com/office/officeart/2005/8/layout/hierarchy1"/>
    <dgm:cxn modelId="{C9498308-79F5-4939-B065-9A2AFED6779D}" srcId="{F7AABE52-7E64-4E45-9380-B561A41E7AF0}" destId="{177DEE70-A799-4CC8-B487-6799B26A0E7D}" srcOrd="0" destOrd="0" parTransId="{D3ECAB89-AAB2-471E-9DEE-4834AD37E9A9}" sibTransId="{32AC5A8C-4CD3-41EB-B4D5-BB20AF10D742}"/>
    <dgm:cxn modelId="{13734F09-8E88-41C1-8BD3-76DF4B7DFA50}" srcId="{C4FB9C64-11A3-49F9-A6E7-51D30BC89616}" destId="{F7AABE52-7E64-4E45-9380-B561A41E7AF0}" srcOrd="0" destOrd="0" parTransId="{187DA332-7B68-4985-88F7-88F6C88EC25F}" sibTransId="{D330B5F4-52A3-461E-8141-BE2A53AE7284}"/>
    <dgm:cxn modelId="{1ABA047E-BB3D-4BA6-82EE-1E50AD08CF74}" type="presOf" srcId="{20AD07D8-BF80-47E0-9F20-132740165480}" destId="{91CB844A-D6CF-417A-8498-0E36E9C3A7AA}" srcOrd="0" destOrd="0" presId="urn:microsoft.com/office/officeart/2005/8/layout/hierarchy1"/>
    <dgm:cxn modelId="{8FDED61D-51A1-434E-B325-FD38E03F581C}" type="presOf" srcId="{C4FB9C64-11A3-49F9-A6E7-51D30BC89616}" destId="{A0F6B190-A12C-4F2F-B4C8-1338AE11F359}" srcOrd="0" destOrd="0" presId="urn:microsoft.com/office/officeart/2005/8/layout/hierarchy1"/>
    <dgm:cxn modelId="{6F504E35-4BCF-47E2-895B-97CE2FB05ADC}" type="presParOf" srcId="{A0F6B190-A12C-4F2F-B4C8-1338AE11F359}" destId="{985333D2-10E4-4D56-A360-1612485DE5DC}" srcOrd="0" destOrd="0" presId="urn:microsoft.com/office/officeart/2005/8/layout/hierarchy1"/>
    <dgm:cxn modelId="{AEB1E89A-EA37-4EE5-8FF0-9968EC772BDA}" type="presParOf" srcId="{985333D2-10E4-4D56-A360-1612485DE5DC}" destId="{BB3C42D2-70BF-4E13-8D73-770C1DA37669}" srcOrd="0" destOrd="0" presId="urn:microsoft.com/office/officeart/2005/8/layout/hierarchy1"/>
    <dgm:cxn modelId="{951DD648-D3B7-435A-8E8A-50950ED906D6}" type="presParOf" srcId="{BB3C42D2-70BF-4E13-8D73-770C1DA37669}" destId="{DA4FB8EB-3BAE-49F2-B916-0AE5AF0D0639}" srcOrd="0" destOrd="0" presId="urn:microsoft.com/office/officeart/2005/8/layout/hierarchy1"/>
    <dgm:cxn modelId="{A0CB7C33-3289-473C-BE97-D34A0C62A83C}" type="presParOf" srcId="{BB3C42D2-70BF-4E13-8D73-770C1DA37669}" destId="{34B7E113-0C71-4619-8EE5-3D5EFCCAA8DA}" srcOrd="1" destOrd="0" presId="urn:microsoft.com/office/officeart/2005/8/layout/hierarchy1"/>
    <dgm:cxn modelId="{E13B1E7C-EFB8-434D-9600-5A433141D688}" type="presParOf" srcId="{985333D2-10E4-4D56-A360-1612485DE5DC}" destId="{A99D29DD-4A95-4990-A67B-030F21BFBB3B}" srcOrd="1" destOrd="0" presId="urn:microsoft.com/office/officeart/2005/8/layout/hierarchy1"/>
    <dgm:cxn modelId="{05202D2C-D007-444F-9147-E6AB8263C1D5}" type="presParOf" srcId="{A99D29DD-4A95-4990-A67B-030F21BFBB3B}" destId="{69901912-2E42-4D1D-8CEA-73D9BCAB9260}" srcOrd="0" destOrd="0" presId="urn:microsoft.com/office/officeart/2005/8/layout/hierarchy1"/>
    <dgm:cxn modelId="{AA192701-63A5-473E-9FCA-B867405E667D}" type="presParOf" srcId="{A99D29DD-4A95-4990-A67B-030F21BFBB3B}" destId="{7B0C2D94-F4C5-48A0-9E9D-BDF8324BFBE7}" srcOrd="1" destOrd="0" presId="urn:microsoft.com/office/officeart/2005/8/layout/hierarchy1"/>
    <dgm:cxn modelId="{712C598B-9EA2-4D3D-91CD-925F069ABB39}" type="presParOf" srcId="{7B0C2D94-F4C5-48A0-9E9D-BDF8324BFBE7}" destId="{9CE5FC19-CDBB-4DC5-A244-AD49EC3929E6}" srcOrd="0" destOrd="0" presId="urn:microsoft.com/office/officeart/2005/8/layout/hierarchy1"/>
    <dgm:cxn modelId="{9CB516F9-0583-4446-825A-FCC2D6BE83D2}" type="presParOf" srcId="{9CE5FC19-CDBB-4DC5-A244-AD49EC3929E6}" destId="{B9FD9DFC-F178-489E-899D-54D56D4F005E}" srcOrd="0" destOrd="0" presId="urn:microsoft.com/office/officeart/2005/8/layout/hierarchy1"/>
    <dgm:cxn modelId="{414F544C-80BB-4A43-8BCB-4B55B4733CFA}" type="presParOf" srcId="{9CE5FC19-CDBB-4DC5-A244-AD49EC3929E6}" destId="{6C4B4E32-3B4F-49A4-9C80-4DBA0A1E012E}" srcOrd="1" destOrd="0" presId="urn:microsoft.com/office/officeart/2005/8/layout/hierarchy1"/>
    <dgm:cxn modelId="{B472E420-8771-42CA-B750-CB39129B8807}" type="presParOf" srcId="{7B0C2D94-F4C5-48A0-9E9D-BDF8324BFBE7}" destId="{1F3809C5-755A-47F5-8133-750DCCEB40AB}" srcOrd="1" destOrd="0" presId="urn:microsoft.com/office/officeart/2005/8/layout/hierarchy1"/>
    <dgm:cxn modelId="{309D7BE1-180F-47E3-AF20-8766EB397B68}" type="presParOf" srcId="{1F3809C5-755A-47F5-8133-750DCCEB40AB}" destId="{6CF38B54-3A5A-4526-9FD9-BA7C682FDE82}" srcOrd="0" destOrd="0" presId="urn:microsoft.com/office/officeart/2005/8/layout/hierarchy1"/>
    <dgm:cxn modelId="{578239E3-FAFA-4E8E-A31C-9E1698D6943E}" type="presParOf" srcId="{1F3809C5-755A-47F5-8133-750DCCEB40AB}" destId="{D4A16398-E2B1-408E-8E7D-F9C674ED8BE4}" srcOrd="1" destOrd="0" presId="urn:microsoft.com/office/officeart/2005/8/layout/hierarchy1"/>
    <dgm:cxn modelId="{CE80E0E2-1104-47E9-9A78-3C47F58E7D65}" type="presParOf" srcId="{D4A16398-E2B1-408E-8E7D-F9C674ED8BE4}" destId="{C666B488-6309-456C-A61D-A7077D70E188}" srcOrd="0" destOrd="0" presId="urn:microsoft.com/office/officeart/2005/8/layout/hierarchy1"/>
    <dgm:cxn modelId="{5628CDED-CA40-419C-B95D-45FC6E21BD05}" type="presParOf" srcId="{C666B488-6309-456C-A61D-A7077D70E188}" destId="{108115DF-52B5-41CF-B233-EB9CC93CB72E}" srcOrd="0" destOrd="0" presId="urn:microsoft.com/office/officeart/2005/8/layout/hierarchy1"/>
    <dgm:cxn modelId="{5892DB4A-55D8-4452-9D53-6BA9512F5CE5}" type="presParOf" srcId="{C666B488-6309-456C-A61D-A7077D70E188}" destId="{7135C76B-9BDD-475F-BFF5-2EDAEDA3DD4A}" srcOrd="1" destOrd="0" presId="urn:microsoft.com/office/officeart/2005/8/layout/hierarchy1"/>
    <dgm:cxn modelId="{45009260-9876-4396-8AE6-7D566D8467ED}" type="presParOf" srcId="{D4A16398-E2B1-408E-8E7D-F9C674ED8BE4}" destId="{74475B7B-F1ED-4128-91EA-E2EF02DEBCDA}" srcOrd="1" destOrd="0" presId="urn:microsoft.com/office/officeart/2005/8/layout/hierarchy1"/>
    <dgm:cxn modelId="{88F81835-845E-4DDA-8B85-CFAB06567BD8}" type="presParOf" srcId="{1F3809C5-755A-47F5-8133-750DCCEB40AB}" destId="{104113AF-0F5B-43F8-969F-8610776BC4B7}" srcOrd="2" destOrd="0" presId="urn:microsoft.com/office/officeart/2005/8/layout/hierarchy1"/>
    <dgm:cxn modelId="{159DD052-A36B-421E-A577-8887B5A10B6C}" type="presParOf" srcId="{1F3809C5-755A-47F5-8133-750DCCEB40AB}" destId="{18BA5353-9588-4C4F-88F4-53A77A4D29EC}" srcOrd="3" destOrd="0" presId="urn:microsoft.com/office/officeart/2005/8/layout/hierarchy1"/>
    <dgm:cxn modelId="{E99E4506-24FE-4828-98F7-D46EFC6E7F81}" type="presParOf" srcId="{18BA5353-9588-4C4F-88F4-53A77A4D29EC}" destId="{D1281E34-2B4A-462E-9886-70095822D094}" srcOrd="0" destOrd="0" presId="urn:microsoft.com/office/officeart/2005/8/layout/hierarchy1"/>
    <dgm:cxn modelId="{A1A161CC-EDDE-4B2D-8BAA-07F1623B9800}" type="presParOf" srcId="{D1281E34-2B4A-462E-9886-70095822D094}" destId="{1D5D58B0-79E4-46A5-AF6E-E1935D11D5A0}" srcOrd="0" destOrd="0" presId="urn:microsoft.com/office/officeart/2005/8/layout/hierarchy1"/>
    <dgm:cxn modelId="{6A960054-FD07-46B7-B808-BAEA402116A9}" type="presParOf" srcId="{D1281E34-2B4A-462E-9886-70095822D094}" destId="{30B14695-1793-4886-A8D7-07CD3E07D416}" srcOrd="1" destOrd="0" presId="urn:microsoft.com/office/officeart/2005/8/layout/hierarchy1"/>
    <dgm:cxn modelId="{D8027C85-6D17-4723-99AA-9572D661427E}" type="presParOf" srcId="{18BA5353-9588-4C4F-88F4-53A77A4D29EC}" destId="{3C121933-ABA4-4438-951C-391C22C8B23B}" srcOrd="1" destOrd="0" presId="urn:microsoft.com/office/officeart/2005/8/layout/hierarchy1"/>
    <dgm:cxn modelId="{04C564BA-1AD1-4C01-B211-941E3524F70D}" type="presParOf" srcId="{1F3809C5-755A-47F5-8133-750DCCEB40AB}" destId="{90C38D75-30A4-4671-9582-2D89563D9638}" srcOrd="4" destOrd="0" presId="urn:microsoft.com/office/officeart/2005/8/layout/hierarchy1"/>
    <dgm:cxn modelId="{2EF8750E-D788-4821-A74D-4689AF98FB64}" type="presParOf" srcId="{1F3809C5-755A-47F5-8133-750DCCEB40AB}" destId="{B8352F86-CF40-433C-9B75-D4088E6A9CBA}" srcOrd="5" destOrd="0" presId="urn:microsoft.com/office/officeart/2005/8/layout/hierarchy1"/>
    <dgm:cxn modelId="{800F19A8-BFBF-4E94-ACEE-75FD0085E2C2}" type="presParOf" srcId="{B8352F86-CF40-433C-9B75-D4088E6A9CBA}" destId="{586346F5-C317-4848-AF1D-FD27D4C5E849}" srcOrd="0" destOrd="0" presId="urn:microsoft.com/office/officeart/2005/8/layout/hierarchy1"/>
    <dgm:cxn modelId="{F2D80BD2-B2A6-4ED7-A872-19F5D996F0A1}" type="presParOf" srcId="{586346F5-C317-4848-AF1D-FD27D4C5E849}" destId="{02154F1A-58C2-434A-BB79-5EF7E7C3B0EE}" srcOrd="0" destOrd="0" presId="urn:microsoft.com/office/officeart/2005/8/layout/hierarchy1"/>
    <dgm:cxn modelId="{9931B75E-7ED3-4A02-9037-6B953013D2B2}" type="presParOf" srcId="{586346F5-C317-4848-AF1D-FD27D4C5E849}" destId="{91CB844A-D6CF-417A-8498-0E36E9C3A7AA}" srcOrd="1" destOrd="0" presId="urn:microsoft.com/office/officeart/2005/8/layout/hierarchy1"/>
    <dgm:cxn modelId="{C1D52B95-9F93-4BA7-AEAD-19C0B2262A8E}" type="presParOf" srcId="{B8352F86-CF40-433C-9B75-D4088E6A9CBA}" destId="{6FEE189D-3FDC-4F7F-B975-F4DCC4C22E19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478CB-9F3A-4901-810D-6E5F78B2020E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AB6E2C-A713-4B20-9051-2AE8E8793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r>
              <a:rPr lang="en-US" sz="1500" smtClean="0"/>
              <a:t>Managers have to make numerous decisions</a:t>
            </a:r>
          </a:p>
          <a:p>
            <a:pPr eaLnBrk="1" hangingPunct="1"/>
            <a:endParaRPr lang="en-US" sz="1500" smtClean="0"/>
          </a:p>
          <a:p>
            <a:pPr eaLnBrk="1" hangingPunct="1"/>
            <a:r>
              <a:rPr lang="en-US" sz="1500" smtClean="0"/>
              <a:t>Stages of Managerial decision Making:</a:t>
            </a:r>
          </a:p>
          <a:p>
            <a:pPr eaLnBrk="1" hangingPunct="1"/>
            <a:r>
              <a:rPr lang="en-US" sz="1500" smtClean="0"/>
              <a:t>Identifying Problem</a:t>
            </a:r>
          </a:p>
          <a:p>
            <a:pPr eaLnBrk="1" hangingPunct="1"/>
            <a:r>
              <a:rPr lang="en-US" sz="1500" smtClean="0"/>
              <a:t>Generating alternative solutions</a:t>
            </a:r>
          </a:p>
          <a:p>
            <a:pPr eaLnBrk="1" hangingPunct="1"/>
            <a:r>
              <a:rPr lang="en-US" sz="1500" smtClean="0"/>
              <a:t>Evaluating Alternatives</a:t>
            </a:r>
          </a:p>
          <a:p>
            <a:pPr eaLnBrk="1" hangingPunct="1"/>
            <a:r>
              <a:rPr lang="en-US" sz="1500" smtClean="0"/>
              <a:t>Making the choice</a:t>
            </a:r>
          </a:p>
          <a:p>
            <a:pPr eaLnBrk="1" hangingPunct="1"/>
            <a:r>
              <a:rPr lang="en-US" sz="1500" smtClean="0"/>
              <a:t>Implementing the decision</a:t>
            </a:r>
          </a:p>
          <a:p>
            <a:pPr eaLnBrk="1" hangingPunct="1"/>
            <a:r>
              <a:rPr lang="en-US" sz="1500" smtClean="0"/>
              <a:t>Evaluating the decision</a:t>
            </a:r>
          </a:p>
          <a:p>
            <a:pPr eaLnBrk="1" hangingPunct="1"/>
            <a:endParaRPr lang="en-US" sz="1500" smtClean="0"/>
          </a:p>
          <a:p>
            <a:pPr eaLnBrk="1" hangingPunct="1"/>
            <a:r>
              <a:rPr lang="en-US" sz="1500" smtClean="0"/>
              <a:t>Using these stages will help managers make more efficient decisions</a:t>
            </a:r>
          </a:p>
          <a:p>
            <a:pPr eaLnBrk="1" hangingPunct="1"/>
            <a:endParaRPr lang="en-US" sz="1500" smtClean="0"/>
          </a:p>
          <a:p>
            <a:pPr eaLnBrk="1" hangingPunct="1"/>
            <a:endParaRPr lang="en-US" sz="150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sz="1500" smtClean="0"/>
          </a:p>
          <a:p>
            <a:pPr eaLnBrk="1" hangingPunct="1"/>
            <a:endParaRPr lang="en-US" sz="150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Quote from beginning of chapter 3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Summarizes this mgmt process of managerial decision making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Managers will face various decisions: Lack of structure, uncertainty, and conflict can influence these decisions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Managers ultimate goal is to make  effective decisions that will benefit their subordinates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25CB98C-A7DE-4F41-BF7A-EBAFDD77D1F5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CF0D4A0-7FDE-4C40-AB67-BBD7124844D4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FF25E1A-411E-4615-949B-6825B9D9D49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B99323D-6A73-492B-BA43-9E8F7E82AC8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1ACEF-EDC0-4815-9342-58D2D359148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1ACEF-EDC0-4815-9342-58D2D359148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1ACEF-EDC0-4815-9342-58D2D359148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1ACEF-EDC0-4815-9342-58D2D359148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1ACEF-EDC0-4815-9342-58D2D359148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1ACEF-EDC0-4815-9342-58D2D359148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1ACEF-EDC0-4815-9342-58D2D359148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1ACEF-EDC0-4815-9342-58D2D359148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499DE-F964-4CD3-8D15-FF6505B93536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69C287-5892-4A42-94CB-22B713772DEA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B6E2C-A713-4B20-9051-2AE8E879383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647E46-8148-4CCF-864A-0026656C941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Individually : Helped to identify weaknesses and strengths </a:t>
            </a:r>
          </a:p>
          <a:p>
            <a:pPr>
              <a:spcBef>
                <a:spcPct val="0"/>
              </a:spcBef>
            </a:pPr>
            <a:r>
              <a:rPr lang="en-US" smtClean="0"/>
              <a:t>                    Reinforced the idea of collaboration.  </a:t>
            </a:r>
          </a:p>
          <a:p>
            <a:pPr>
              <a:spcBef>
                <a:spcPct val="0"/>
              </a:spcBef>
            </a:pPr>
            <a:r>
              <a:rPr lang="en-US" smtClean="0"/>
              <a:t>Improved discussion skills by acknowledging argument and countering with an example. Created a core knowledge like basics for each industry . </a:t>
            </a:r>
          </a:p>
          <a:p>
            <a:pPr>
              <a:spcBef>
                <a:spcPct val="0"/>
              </a:spcBef>
            </a:pPr>
            <a:r>
              <a:rPr lang="en-US" smtClean="0"/>
              <a:t>Enabled adoption of insights and experience .   </a:t>
            </a:r>
          </a:p>
          <a:p>
            <a:pPr>
              <a:spcBef>
                <a:spcPct val="0"/>
              </a:spcBef>
            </a:pPr>
            <a:r>
              <a:rPr lang="en-US" smtClean="0"/>
              <a:t>Learned about technical skills, conceptual and decision skills </a:t>
            </a:r>
          </a:p>
          <a:p>
            <a:pPr>
              <a:spcBef>
                <a:spcPct val="0"/>
              </a:spcBef>
            </a:pPr>
            <a:r>
              <a:rPr lang="en-US" smtClean="0"/>
              <a:t>Improve interpersonal and communication skills 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0C7D8A5-16C4-4A30-8543-61316AFCF0C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50EB654-8A4B-4622-8DB9-5C1EB232209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50EB654-8A4B-4622-8DB9-5C1EB232209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50EB654-8A4B-4622-8DB9-5C1EB232209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50EB654-8A4B-4622-8DB9-5C1EB232209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B654-8A4B-4622-8DB9-5C1EB232209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50EB654-8A4B-4622-8DB9-5C1EB232209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50EB654-8A4B-4622-8DB9-5C1EB232209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B8E0A8C-35BB-4F5C-8013-64BF98AD92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9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 final presentation.</a:t>
            </a:r>
            <a:endParaRPr lang="en-US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3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3906982" cy="5486400"/>
          </a:xfrm>
          <a:prstGeom prst="rect">
            <a:avLst/>
          </a:prstGeom>
          <a:noFill/>
          <a:ln w="63500" cmpd="sng">
            <a:noFill/>
            <a:miter lim="800000"/>
          </a:ln>
        </p:spPr>
      </p:pic>
      <p:sp>
        <p:nvSpPr>
          <p:cNvPr id="5" name="TextBox 4"/>
          <p:cNvSpPr txBox="1"/>
          <p:nvPr/>
        </p:nvSpPr>
        <p:spPr>
          <a:xfrm>
            <a:off x="0" y="6019800"/>
            <a:ext cx="220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MGMT</a:t>
            </a:r>
          </a:p>
          <a:p>
            <a:pPr algn="ctr"/>
            <a:r>
              <a:rPr lang="en-US" sz="2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505-02</a:t>
            </a:r>
            <a:endParaRPr lang="en-US" sz="2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4495800" y="609600"/>
            <a:ext cx="4495800" cy="3657600"/>
          </a:xfrm>
          <a:prstGeom prst="wedgeRoundRectCallout">
            <a:avLst>
              <a:gd name="adj1" fmla="val -79395"/>
              <a:gd name="adj2" fmla="val -30172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8200" y="609600"/>
            <a:ext cx="4191000" cy="3581400"/>
          </a:xfrm>
        </p:spPr>
        <p:txBody>
          <a:bodyPr>
            <a:normAutofit/>
          </a:bodyPr>
          <a:lstStyle/>
          <a:p>
            <a:r>
              <a:rPr lang="en-US" sz="66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Lucida Handwriting" pitchFamily="66" charset="0"/>
              </a:rPr>
              <a:t>Dr. Patti says…</a:t>
            </a:r>
            <a:endParaRPr lang="en-US" sz="6600" b="1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Lucida Handwriting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38600" y="4800600"/>
            <a:ext cx="4495800" cy="9144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</a:t>
            </a:r>
            <a:r>
              <a:rPr lang="en-US" dirty="0" smtClean="0"/>
              <a:t>Giselle </a:t>
            </a:r>
            <a:r>
              <a:rPr lang="en-US" dirty="0" err="1" smtClean="0"/>
              <a:t>Mongiello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Managerial Decision Making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6000" b="1" smtClean="0"/>
              <a:t>Summary</a:t>
            </a:r>
          </a:p>
        </p:txBody>
      </p:sp>
      <p:sp>
        <p:nvSpPr>
          <p:cNvPr id="10243" name="Rectangle 1027"/>
          <p:cNvSpPr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 eaLnBrk="1" hangingPunct="1"/>
            <a:r>
              <a:rPr lang="en-US" smtClean="0"/>
              <a:t>Different Decisions</a:t>
            </a:r>
          </a:p>
          <a:p>
            <a:pPr lvl="1" eaLnBrk="1" hangingPunct="1"/>
            <a:r>
              <a:rPr lang="en-US" smtClean="0"/>
              <a:t>Programmed</a:t>
            </a:r>
          </a:p>
          <a:p>
            <a:pPr lvl="2" eaLnBrk="1" hangingPunct="1"/>
            <a:r>
              <a:rPr lang="en-US" smtClean="0"/>
              <a:t>More certainty</a:t>
            </a:r>
          </a:p>
          <a:p>
            <a:pPr lvl="1" eaLnBrk="1" hangingPunct="1"/>
            <a:r>
              <a:rPr lang="en-US" smtClean="0"/>
              <a:t>Non Programmed</a:t>
            </a:r>
          </a:p>
          <a:p>
            <a:pPr lvl="2" eaLnBrk="1" hangingPunct="1"/>
            <a:r>
              <a:rPr lang="en-US" smtClean="0"/>
              <a:t>Less certainty</a:t>
            </a:r>
          </a:p>
          <a:p>
            <a:pPr eaLnBrk="1" hangingPunct="1"/>
            <a:r>
              <a:rPr lang="en-US" smtClean="0"/>
              <a:t>6 Stages of managerial decision making</a:t>
            </a:r>
          </a:p>
          <a:p>
            <a:pPr eaLnBrk="1" hangingPunct="1"/>
            <a:r>
              <a:rPr lang="en-US" smtClean="0"/>
              <a:t>Managing in a crisis</a:t>
            </a:r>
          </a:p>
          <a:p>
            <a:pPr eaLnBrk="1" hangingPunct="1"/>
            <a:r>
              <a:rPr lang="en-US" smtClean="0"/>
              <a:t>Constraints on Decision Making</a:t>
            </a:r>
          </a:p>
          <a:p>
            <a:pPr eaLnBrk="1" hangingPunct="1"/>
            <a:r>
              <a:rPr lang="en-US" smtClean="0"/>
              <a:t>Decision making in groups</a:t>
            </a:r>
          </a:p>
          <a:p>
            <a:pPr lvl="1"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4" name="TextBox 3"/>
          <p:cNvSpPr txBox="1"/>
          <p:nvPr/>
        </p:nvSpPr>
        <p:spPr>
          <a:xfrm>
            <a:off x="7162800" y="6488668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Giselle</a:t>
            </a:r>
            <a:endParaRPr lang="en-US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9906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3200" b="1" smtClean="0"/>
              <a:t>Group Decisions Vs. Individual Decisions</a:t>
            </a:r>
          </a:p>
        </p:txBody>
      </p:sp>
      <p:sp>
        <p:nvSpPr>
          <p:cNvPr id="12291" name="Rectangle 1027"/>
          <p:cNvSpPr>
            <a:spLocks noGrp="1"/>
          </p:cNvSpPr>
          <p:nvPr>
            <p:ph type="body" idx="1"/>
          </p:nvPr>
        </p:nvSpPr>
        <p:spPr>
          <a:xfrm>
            <a:off x="685800" y="2133600"/>
            <a:ext cx="8153400" cy="3048000"/>
          </a:xfrm>
        </p:spPr>
        <p:txBody>
          <a:bodyPr/>
          <a:lstStyle/>
          <a:p>
            <a:pPr lvl="1" eaLnBrk="1" hangingPunct="1"/>
            <a:r>
              <a:rPr lang="en-US" sz="4800" smtClean="0"/>
              <a:t>Presentations</a:t>
            </a:r>
          </a:p>
          <a:p>
            <a:pPr lvl="2" eaLnBrk="1" hangingPunct="1"/>
            <a:r>
              <a:rPr lang="en-US" sz="4500" smtClean="0"/>
              <a:t>Individual</a:t>
            </a:r>
          </a:p>
          <a:p>
            <a:pPr lvl="2" eaLnBrk="1" hangingPunct="1"/>
            <a:r>
              <a:rPr lang="en-US" sz="4500" smtClean="0"/>
              <a:t>Group</a:t>
            </a:r>
          </a:p>
          <a:p>
            <a:pPr lvl="1" eaLnBrk="1" hangingPunct="1">
              <a:buFont typeface="Wingdings 2" pitchFamily="18" charset="2"/>
              <a:buNone/>
            </a:pPr>
            <a:endParaRPr lang="en-US" sz="4800" smtClean="0"/>
          </a:p>
        </p:txBody>
      </p:sp>
      <p:sp>
        <p:nvSpPr>
          <p:cNvPr id="5" name="TextBox 4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Giselle</a:t>
            </a:r>
            <a:endParaRPr lang="en-US" sz="1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1027"/>
          <p:cNvSpPr txBox="1">
            <a:spLocks noChangeArrowheads="1"/>
          </p:cNvSpPr>
          <p:nvPr/>
        </p:nvSpPr>
        <p:spPr bwMode="auto">
          <a:xfrm>
            <a:off x="1355725" y="1789113"/>
            <a:ext cx="7102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4340" name="Text Box 1029"/>
          <p:cNvSpPr txBox="1">
            <a:spLocks noChangeArrowheads="1"/>
          </p:cNvSpPr>
          <p:nvPr/>
        </p:nvSpPr>
        <p:spPr bwMode="auto">
          <a:xfrm>
            <a:off x="762000" y="1905000"/>
            <a:ext cx="77724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600" b="1">
                <a:latin typeface="Garamond" pitchFamily="18" charset="0"/>
              </a:rPr>
              <a:t>“The business executive is by profession a decision maker.  Uncertainty is his opponent. Overcoming it is his mission.” – John McDonald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62800" y="6488668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Giselle</a:t>
            </a:r>
            <a:endParaRPr lang="en-US" sz="1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3600" smtClean="0"/>
              <a:t>Dr. Patti = Manager/Decision Maker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981200"/>
            <a:ext cx="8153400" cy="4114800"/>
          </a:xfrm>
        </p:spPr>
        <p:txBody>
          <a:bodyPr/>
          <a:lstStyle/>
          <a:p>
            <a:pPr eaLnBrk="1" hangingPunct="1"/>
            <a:r>
              <a:rPr lang="en-US" sz="4000" smtClean="0"/>
              <a:t>Uncertainty = Class behavior/reactions</a:t>
            </a:r>
          </a:p>
          <a:p>
            <a:pPr eaLnBrk="1" hangingPunct="1"/>
            <a:r>
              <a:rPr lang="en-US" sz="4000" smtClean="0"/>
              <a:t>Mission = Have students become effective managers/leaders in business world</a:t>
            </a:r>
          </a:p>
          <a:p>
            <a:pPr eaLnBrk="1" hangingPunct="1">
              <a:buFont typeface="Wingdings" pitchFamily="2" charset="2"/>
              <a:buNone/>
            </a:pPr>
            <a:endParaRPr lang="en-US" sz="4000" smtClean="0"/>
          </a:p>
        </p:txBody>
      </p:sp>
      <p:sp>
        <p:nvSpPr>
          <p:cNvPr id="4" name="TextBox 3"/>
          <p:cNvSpPr txBox="1"/>
          <p:nvPr/>
        </p:nvSpPr>
        <p:spPr>
          <a:xfrm>
            <a:off x="7162800" y="6488668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Giselle</a:t>
            </a:r>
            <a:endParaRPr lang="en-US" sz="1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8305800" cy="50292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Managerial decision making</a:t>
            </a:r>
          </a:p>
          <a:p>
            <a:pPr lvl="1"/>
            <a:r>
              <a:rPr lang="en-US" sz="3200" dirty="0" smtClean="0"/>
              <a:t>Understanding and describing the different decisions you will face as a manager</a:t>
            </a:r>
          </a:p>
          <a:p>
            <a:pPr lvl="1"/>
            <a:r>
              <a:rPr lang="en-US" sz="3200" dirty="0" smtClean="0"/>
              <a:t>What to avoid when making decisions</a:t>
            </a:r>
          </a:p>
          <a:p>
            <a:pPr lvl="1"/>
            <a:r>
              <a:rPr lang="en-US" sz="3200" dirty="0" smtClean="0"/>
              <a:t>Pros and Cons of using groups for decision making</a:t>
            </a:r>
          </a:p>
          <a:p>
            <a:pPr lvl="3"/>
            <a:endParaRPr lang="en-US" sz="2800" b="1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62800" y="6488668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Giselle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133600"/>
            <a:ext cx="8153400" cy="3962400"/>
          </a:xfrm>
        </p:spPr>
        <p:txBody>
          <a:bodyPr anchor="t">
            <a:normAutofit/>
          </a:bodyPr>
          <a:lstStyle/>
          <a:p>
            <a:pPr lvl="3">
              <a:buNone/>
            </a:pPr>
            <a:r>
              <a:rPr lang="en-US" sz="3600" b="1" dirty="0" smtClean="0"/>
              <a:t>“The business executive is by profession a decision maker.  Uncertainty is his opponent. Overcoming it is his mission.” – John McDonald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62800" y="6488668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Giselle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Phillip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Effects of Managerial Decision Making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162800" y="6488668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Phillip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048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Planning and Strategic Management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Ethics and Corporate Responsibility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International Management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Entrepreneurship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Planning: </a:t>
            </a:r>
            <a:br>
              <a:rPr lang="en-US" sz="4000" dirty="0" smtClean="0"/>
            </a:br>
            <a:r>
              <a:rPr lang="en-US" sz="3600" dirty="0" smtClean="0"/>
              <a:t>Delivering Strategic Value</a:t>
            </a:r>
            <a:endParaRPr lang="en-US" sz="3600" dirty="0"/>
          </a:p>
        </p:txBody>
      </p:sp>
      <p:pic>
        <p:nvPicPr>
          <p:cNvPr id="4" name="Picture 3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A0A0B5"/>
              </a:clrFrom>
              <a:clrTo>
                <a:srgbClr val="A0A0B5">
                  <a:alpha val="0"/>
                </a:srgbClr>
              </a:clrTo>
            </a:clrChange>
          </a:blip>
          <a:srcRect l="42857" b="66937"/>
          <a:stretch>
            <a:fillRect/>
          </a:stretch>
        </p:blipFill>
        <p:spPr bwMode="auto">
          <a:xfrm>
            <a:off x="0" y="1600200"/>
            <a:ext cx="1295400" cy="990600"/>
          </a:xfrm>
          <a:prstGeom prst="rect">
            <a:avLst/>
          </a:prstGeom>
          <a:noFill/>
          <a:ln w="63500" cmpd="sng">
            <a:noFill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304800" y="228600"/>
          <a:ext cx="86868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2819400" y="990600"/>
            <a:ext cx="3886200" cy="12192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Managing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The External Environment &amp; Organizational Culture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Managerial Decision Making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2895600" y="3276600"/>
            <a:ext cx="3810000" cy="1143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Planning &amp; Strategic Management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Ethics and Corporate Responsibility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International Management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Entrepreneurship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81000" y="5486400"/>
            <a:ext cx="2819400" cy="1143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Structure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Agility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HR Management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Managing the Diverse Workforce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352800" y="5486400"/>
            <a:ext cx="2819400" cy="1143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Leadership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Motivating for Performance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Teamwork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Communication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324600" y="5486400"/>
            <a:ext cx="2819400" cy="1143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Managerial Control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Managing Technology &amp; Innovation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25000"/>
                  </a:schemeClr>
                </a:solidFill>
              </a:rPr>
              <a:t>Creating &amp; Managing Change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990600"/>
            <a:ext cx="2209800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SHOULD WE HAVE SOMEONE DO A 5 MIN INTRO ON THE “ROADMAP”? Or just show it for a second?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(name)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(planning process)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162800" y="6488668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(name)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(name)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(planning Effects)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(name)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(planning Effects)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162800" y="6488668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(name)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048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Organization Structure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Organizational Agility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Human Resources Management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Managing the Diverse Workforce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Organizing:</a:t>
            </a:r>
            <a:br>
              <a:rPr lang="en-US" sz="4000" dirty="0" smtClean="0"/>
            </a:br>
            <a:r>
              <a:rPr lang="en-US" sz="3500" dirty="0" smtClean="0"/>
              <a:t>Building a Dynamic Organization</a:t>
            </a:r>
            <a:endParaRPr lang="en-US" sz="3500" dirty="0"/>
          </a:p>
        </p:txBody>
      </p:sp>
      <p:pic>
        <p:nvPicPr>
          <p:cNvPr id="4" name="Picture 3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A0A0B5"/>
              </a:clrFrom>
              <a:clrTo>
                <a:srgbClr val="A0A0B5">
                  <a:alpha val="0"/>
                </a:srgbClr>
              </a:clrTo>
            </a:clrChange>
          </a:blip>
          <a:srcRect l="42857" b="66937"/>
          <a:stretch>
            <a:fillRect/>
          </a:stretch>
        </p:blipFill>
        <p:spPr bwMode="auto">
          <a:xfrm>
            <a:off x="0" y="1600200"/>
            <a:ext cx="1295400" cy="990600"/>
          </a:xfrm>
          <a:prstGeom prst="rect">
            <a:avLst/>
          </a:prstGeom>
          <a:noFill/>
          <a:ln w="63500" cmpd="sng">
            <a:noFill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</a:t>
            </a:r>
            <a:r>
              <a:rPr lang="en-US" dirty="0" err="1" smtClean="0"/>
              <a:t>Shafali</a:t>
            </a:r>
            <a:r>
              <a:rPr lang="en-US" dirty="0" smtClean="0"/>
              <a:t> </a:t>
            </a:r>
            <a:r>
              <a:rPr lang="en-US" dirty="0" err="1" smtClean="0"/>
              <a:t>Dua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Organization Structure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smtClean="0"/>
              <a:t>Fundamentals of Organizing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2500" smtClean="0">
              <a:latin typeface="Arial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mtClean="0"/>
              <a:t>If Strategy &amp; structure are aligned =success</a:t>
            </a:r>
          </a:p>
          <a:p>
            <a:pPr>
              <a:buFont typeface="Wingdings" pitchFamily="2" charset="2"/>
              <a:buChar char="§"/>
            </a:pPr>
            <a:r>
              <a:rPr lang="en-US" smtClean="0"/>
              <a:t>Strategy-Each person in class contributes to the discussion/forum  </a:t>
            </a:r>
          </a:p>
          <a:p>
            <a:pPr>
              <a:buFont typeface="Wingdings" pitchFamily="2" charset="2"/>
              <a:buChar char="§"/>
            </a:pPr>
            <a:r>
              <a:rPr lang="en-US" smtClean="0"/>
              <a:t>Structure-Our strategy has been to contribute ideas on wikispace and email   </a:t>
            </a:r>
          </a:p>
          <a:p>
            <a:pPr>
              <a:buFont typeface="Wingdings" pitchFamily="2" charset="2"/>
              <a:buChar char="§"/>
            </a:pPr>
            <a:r>
              <a:rPr lang="en-US" smtClean="0"/>
              <a:t>Differentiation-Teams split on skill set</a:t>
            </a:r>
          </a:p>
          <a:p>
            <a:pPr>
              <a:buFont typeface="Wingdings" pitchFamily="2" charset="2"/>
              <a:buChar char="§"/>
            </a:pPr>
            <a:r>
              <a:rPr lang="en-US" smtClean="0"/>
              <a:t>Integration-Result is overall product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err="1" smtClean="0"/>
              <a:t>Shafali</a:t>
            </a:r>
            <a:endParaRPr lang="en-US" sz="16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Vertical Structure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/>
              <a:t>Corporate Governance-(who ensures goals are met)</a:t>
            </a:r>
          </a:p>
          <a:p>
            <a:r>
              <a:rPr lang="en-US" smtClean="0"/>
              <a:t>Authority-resides in positions</a:t>
            </a:r>
          </a:p>
          <a:p>
            <a:r>
              <a:rPr lang="en-US" smtClean="0"/>
              <a:t>Delegation-important at all levels</a:t>
            </a:r>
          </a:p>
          <a:p>
            <a:r>
              <a:rPr lang="en-US" smtClean="0"/>
              <a:t>Hierarchy-levels in our class structure</a:t>
            </a:r>
          </a:p>
          <a:p>
            <a:r>
              <a:rPr lang="en-US" smtClean="0"/>
              <a:t>Responsibility</a:t>
            </a:r>
          </a:p>
          <a:p>
            <a:r>
              <a:rPr lang="en-US" smtClean="0"/>
              <a:t>Accountability</a:t>
            </a:r>
          </a:p>
          <a:p>
            <a:r>
              <a:rPr lang="en-US" smtClean="0"/>
              <a:t>MGMT 505 has become decentralized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err="1" smtClean="0"/>
              <a:t>Shafali</a:t>
            </a:r>
            <a:endParaRPr lang="en-US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048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Managing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External Environment and </a:t>
            </a:r>
          </a:p>
          <a:p>
            <a:r>
              <a:rPr lang="en-US" dirty="0" smtClean="0"/>
              <a:t> Organizational Culture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Managerial Decision Making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Foundations of Management </a:t>
            </a:r>
            <a:endParaRPr lang="en-US" sz="4000" dirty="0"/>
          </a:p>
        </p:txBody>
      </p:sp>
      <p:pic>
        <p:nvPicPr>
          <p:cNvPr id="4" name="Picture 3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A0A0B5"/>
              </a:clrFrom>
              <a:clrTo>
                <a:srgbClr val="A0A0B5">
                  <a:alpha val="0"/>
                </a:srgbClr>
              </a:clrTo>
            </a:clrChange>
          </a:blip>
          <a:srcRect l="42857" b="66937"/>
          <a:stretch>
            <a:fillRect/>
          </a:stretch>
        </p:blipFill>
        <p:spPr bwMode="auto">
          <a:xfrm>
            <a:off x="0" y="1600200"/>
            <a:ext cx="1295400" cy="990600"/>
          </a:xfrm>
          <a:prstGeom prst="rect">
            <a:avLst/>
          </a:prstGeom>
          <a:noFill/>
          <a:ln w="63500" cmpd="sng">
            <a:noFill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Julio </a:t>
            </a:r>
            <a:r>
              <a:rPr lang="en-US" dirty="0" err="1" smtClean="0"/>
              <a:t>Fiallos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The Matrix Organization &amp; Coordination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Matrix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600" dirty="0" smtClean="0"/>
              <a:t>An organization composed of dual reporting relationships in which some managers report to two boss superiors – a functional manager and a divisional manager.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Julio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600" dirty="0" smtClean="0"/>
              <a:t>Time, Sports Illustrated, People</a:t>
            </a:r>
          </a:p>
          <a:p>
            <a:pPr>
              <a:buFont typeface="Wingdings" pitchFamily="2" charset="2"/>
              <a:buChar char="q"/>
            </a:pPr>
            <a:r>
              <a:rPr lang="en-US" sz="3600" dirty="0" smtClean="0"/>
              <a:t>Production managers report both to the individual publishers and editors of each title and to a senior corporate executive in charge of production.</a:t>
            </a:r>
            <a:endParaRPr lang="en-US" sz="3600" dirty="0"/>
          </a:p>
        </p:txBody>
      </p:sp>
      <p:pic>
        <p:nvPicPr>
          <p:cNvPr id="4" name="Content Placeholder 5" descr="309f1d66d36b0c8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0" y="152400"/>
            <a:ext cx="4267200" cy="990600"/>
          </a:xfrm>
        </p:spPr>
      </p:pic>
      <p:sp>
        <p:nvSpPr>
          <p:cNvPr id="5" name="TextBox 4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Julio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MGMT-505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4000" dirty="0" smtClean="0"/>
              <a:t>Team leaders report to individual members (classmates) of their team and to a project manager (i.e. Angela)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Julio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Coordination by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Interdependent units are required to meet deadlines and objectives that contribute to a common goal</a:t>
            </a:r>
          </a:p>
          <a:p>
            <a:r>
              <a:rPr lang="en-US" sz="2800" dirty="0" smtClean="0"/>
              <a:t>Interdependent units are free to modify and adapt their actions as long as they meet deadlines and targets.</a:t>
            </a:r>
          </a:p>
          <a:p>
            <a:r>
              <a:rPr lang="en-US" sz="2800" dirty="0" smtClean="0"/>
              <a:t>Example: Final Presentation</a:t>
            </a:r>
          </a:p>
          <a:p>
            <a:pPr lvl="1"/>
            <a:r>
              <a:rPr lang="en-US" sz="2800" dirty="0" smtClean="0"/>
              <a:t>Teams must deliver their PPT slides by 9:00 a.m. Wednesday</a:t>
            </a:r>
          </a:p>
          <a:p>
            <a:pPr lvl="1"/>
            <a:r>
              <a:rPr lang="en-US" sz="2800" dirty="0" smtClean="0"/>
              <a:t>Team members have the flexibility of choosing any topic as long as it pertains to their teams’ section/concepts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Julio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Coordination by Mutual Adjustment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600" dirty="0" smtClean="0"/>
              <a:t>Units interact with one another to make accommodations to achieve flexible coordination.</a:t>
            </a:r>
          </a:p>
          <a:p>
            <a:pPr lvl="1"/>
            <a:r>
              <a:rPr lang="en-US" sz="3600" dirty="0" smtClean="0"/>
              <a:t> E-mail</a:t>
            </a:r>
          </a:p>
          <a:p>
            <a:pPr lvl="1"/>
            <a:r>
              <a:rPr lang="en-US" sz="3600" dirty="0" smtClean="0"/>
              <a:t> </a:t>
            </a:r>
            <a:r>
              <a:rPr lang="en-US" sz="3600" dirty="0" err="1" smtClean="0"/>
              <a:t>Wikispace</a:t>
            </a:r>
            <a:endParaRPr lang="en-US" sz="36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Julio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</a:t>
            </a:r>
            <a:r>
              <a:rPr lang="en-US" dirty="0" smtClean="0"/>
              <a:t>Terrance McCue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Organizational </a:t>
            </a:r>
            <a:r>
              <a:rPr lang="en-US" sz="3600" dirty="0" smtClean="0"/>
              <a:t>Agility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612648" y="152400"/>
            <a:ext cx="8153400" cy="990600"/>
          </a:xfrm>
        </p:spPr>
        <p:txBody>
          <a:bodyPr>
            <a:noAutofit/>
          </a:bodyPr>
          <a:lstStyle/>
          <a:p>
            <a:r>
              <a:rPr lang="en-US" dirty="0"/>
              <a:t>What is organizational agility?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sz="3600" dirty="0"/>
              <a:t>Organizational agility is a business’s ability to quickly adapt and respond to changing demands.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TJ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Key Processes in Organizational Agility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Responsiveness</a:t>
            </a:r>
          </a:p>
          <a:p>
            <a:endParaRPr lang="en-US"/>
          </a:p>
          <a:p>
            <a:r>
              <a:rPr lang="en-US"/>
              <a:t>Flexibility</a:t>
            </a:r>
          </a:p>
          <a:p>
            <a:endParaRPr lang="en-US"/>
          </a:p>
          <a:p>
            <a:r>
              <a:rPr lang="en-US"/>
              <a:t>Learning Organization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TJ</a:t>
            </a:r>
            <a:endParaRPr lang="en-US" sz="16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Responsiveness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/>
              <a:t>Organizations must act quick and adapt to fast changing demands</a:t>
            </a:r>
          </a:p>
          <a:p>
            <a:r>
              <a:rPr lang="en-US" dirty="0"/>
              <a:t>Today’s competitive advantage becomes tomorrow’s </a:t>
            </a:r>
            <a:r>
              <a:rPr lang="en-US" dirty="0" smtClean="0"/>
              <a:t>standard</a:t>
            </a:r>
            <a:endParaRPr 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lvl="1"/>
            <a:r>
              <a:rPr lang="en-US" b="1" dirty="0"/>
              <a:t>Sudden Changes during the Semester</a:t>
            </a:r>
          </a:p>
          <a:p>
            <a:pPr lvl="2"/>
            <a:r>
              <a:rPr lang="en-US" dirty="0"/>
              <a:t>Illness </a:t>
            </a:r>
          </a:p>
          <a:p>
            <a:pPr lvl="2"/>
            <a:r>
              <a:rPr lang="en-US" dirty="0"/>
              <a:t>Inclement weather</a:t>
            </a:r>
          </a:p>
          <a:p>
            <a:pPr lvl="2">
              <a:buFontTx/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Tx/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TJ</a:t>
            </a:r>
            <a:endParaRPr lang="en-US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Angela </a:t>
            </a:r>
            <a:r>
              <a:rPr lang="en-US" dirty="0" err="1" smtClean="0"/>
              <a:t>Sergonis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Flexibility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 single structure</a:t>
            </a:r>
          </a:p>
          <a:p>
            <a:endParaRPr lang="en-US"/>
          </a:p>
          <a:p>
            <a:r>
              <a:rPr lang="en-US"/>
              <a:t>Interchanging responsibilities</a:t>
            </a:r>
          </a:p>
          <a:p>
            <a:endParaRPr lang="en-US"/>
          </a:p>
          <a:p>
            <a:r>
              <a:rPr lang="en-US"/>
              <a:t>Dependent on judgment and expertise of individuals within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TJ</a:t>
            </a:r>
            <a:endParaRPr lang="en-US" sz="16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Learning Organization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Creating, acquiring and transferring knowledge</a:t>
            </a:r>
          </a:p>
          <a:p>
            <a:endParaRPr lang="en-US"/>
          </a:p>
          <a:p>
            <a:r>
              <a:rPr lang="en-US"/>
              <a:t>Modify behavior</a:t>
            </a:r>
          </a:p>
          <a:p>
            <a:endParaRPr lang="en-US"/>
          </a:p>
          <a:p>
            <a:r>
              <a:rPr lang="en-US"/>
              <a:t>Display behavior that reflects newly learned traits and knowledge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TJ</a:t>
            </a:r>
            <a:endParaRPr lang="en-US" sz="16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</a:t>
            </a:r>
            <a:r>
              <a:rPr lang="en-US" dirty="0" smtClean="0"/>
              <a:t>Miata </a:t>
            </a:r>
            <a:r>
              <a:rPr lang="en-US" dirty="0" err="1" smtClean="0"/>
              <a:t>Clopton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Managing the Diverse Workforce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Diversity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6626352" cy="4495800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dirty="0" smtClean="0"/>
              <a:t>Managing Diversity: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Effective Training &amp; Development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Competitive Advantage</a:t>
            </a:r>
            <a:br>
              <a:rPr lang="en-US" dirty="0" smtClean="0"/>
            </a:b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Diversity of our class &amp; our teams.</a:t>
            </a:r>
            <a:br>
              <a:rPr lang="en-US" dirty="0" smtClean="0"/>
            </a:b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Dr. Patti’s example of the consequence of ignoring [gender] diversity &amp; employee development.</a:t>
            </a:r>
            <a:br>
              <a:rPr lang="en-US" dirty="0" smtClean="0"/>
            </a:b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Application practicality.</a:t>
            </a:r>
          </a:p>
          <a:p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5410200" y="3505200"/>
            <a:ext cx="3505200" cy="3124200"/>
          </a:xfrm>
          <a:prstGeom prst="star5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HR Strategy Model</a:t>
            </a:r>
            <a:endParaRPr lang="en-US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Miata</a:t>
            </a:r>
            <a:endParaRPr lang="en-US" sz="16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</a:t>
            </a:r>
            <a:r>
              <a:rPr lang="en-US" dirty="0" err="1" smtClean="0"/>
              <a:t>Angelie</a:t>
            </a:r>
            <a:r>
              <a:rPr lang="en-US" dirty="0" smtClean="0"/>
              <a:t> Gerard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cap="small" dirty="0" smtClean="0"/>
              <a:t>Human Resources Management</a:t>
            </a:r>
            <a:endParaRPr lang="en-US" sz="3600" cap="small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Reward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3200" dirty="0" smtClean="0"/>
              <a:t>Purpose of HR Strategy Model.</a:t>
            </a:r>
          </a:p>
          <a:p>
            <a:pPr>
              <a:buNone/>
            </a:pPr>
            <a:endParaRPr lang="en-US" dirty="0" smtClean="0"/>
          </a:p>
          <a:p>
            <a:r>
              <a:rPr lang="en-US" sz="3200" dirty="0" smtClean="0"/>
              <a:t>Reward Recognition</a:t>
            </a:r>
          </a:p>
          <a:p>
            <a:pPr marL="901700" indent="-319088">
              <a:buFont typeface="Wingdings" pitchFamily="2" charset="2"/>
              <a:buChar char="v"/>
            </a:pPr>
            <a:r>
              <a:rPr lang="en-US" sz="3200" dirty="0" smtClean="0"/>
              <a:t>Factors Affecting Wage Mix</a:t>
            </a:r>
          </a:p>
          <a:p>
            <a:pPr marL="901700" indent="-319088">
              <a:buFont typeface="Wingdings" pitchFamily="2" charset="2"/>
              <a:buChar char="v"/>
            </a:pPr>
            <a:r>
              <a:rPr lang="en-US" sz="3200" dirty="0" smtClean="0"/>
              <a:t>What Are You Worth?</a:t>
            </a:r>
            <a:endParaRPr lang="en-US" sz="3200" dirty="0"/>
          </a:p>
          <a:p>
            <a:pPr marL="901700" indent="-319088">
              <a:buFont typeface="Wingdings" pitchFamily="2" charset="2"/>
              <a:buChar char="v"/>
            </a:pPr>
            <a:endParaRPr lang="en-US" dirty="0" smtClean="0"/>
          </a:p>
          <a:p>
            <a:pPr marL="0" indent="331788">
              <a:buNone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8281007" y="6488668"/>
            <a:ext cx="862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Angelie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Reward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3200" dirty="0" smtClean="0"/>
              <a:t>How Does This Affect You and Me?</a:t>
            </a:r>
          </a:p>
          <a:p>
            <a:r>
              <a:rPr lang="en-US" sz="3200" dirty="0" smtClean="0"/>
              <a:t>Current Economy</a:t>
            </a:r>
          </a:p>
          <a:p>
            <a:pPr marL="858838" indent="-276225" defTabSz="858838">
              <a:buFont typeface="Wingdings" pitchFamily="2" charset="2"/>
              <a:buChar char="v"/>
            </a:pPr>
            <a:r>
              <a:rPr lang="en-US" sz="3200" dirty="0" smtClean="0"/>
              <a:t> Recession</a:t>
            </a:r>
          </a:p>
          <a:p>
            <a:pPr marL="914400" indent="-277813">
              <a:buFont typeface="Wingdings" pitchFamily="2" charset="2"/>
              <a:buChar char="v"/>
            </a:pPr>
            <a:r>
              <a:rPr lang="en-US" sz="3200" dirty="0" smtClean="0"/>
              <a:t>Job Security</a:t>
            </a:r>
          </a:p>
          <a:p>
            <a:pPr marL="331788" indent="-276225">
              <a:buNone/>
            </a:pPr>
            <a:endParaRPr lang="en-US" dirty="0" smtClean="0"/>
          </a:p>
          <a:p>
            <a:pPr marL="331788" indent="-276225">
              <a:buFont typeface="Wingdings" pitchFamily="2" charset="2"/>
              <a:buChar char="q"/>
            </a:pPr>
            <a:r>
              <a:rPr lang="en-US" sz="3200" dirty="0" smtClean="0"/>
              <a:t>Incentives</a:t>
            </a:r>
          </a:p>
          <a:p>
            <a:pPr marL="914400" indent="-277813">
              <a:buFont typeface="Wingdings" pitchFamily="2" charset="2"/>
              <a:buChar char="v"/>
            </a:pPr>
            <a:r>
              <a:rPr lang="en-US" sz="3200" dirty="0" smtClean="0"/>
              <a:t>Jerry Maguire “Show Me The Money”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8281007" y="6488668"/>
            <a:ext cx="862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Angelie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048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Leadership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Motivating for Performance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Teamwork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Leading:</a:t>
            </a:r>
            <a:br>
              <a:rPr lang="en-US" sz="4000" dirty="0" smtClean="0"/>
            </a:br>
            <a:r>
              <a:rPr lang="en-US" sz="3500" dirty="0" smtClean="0"/>
              <a:t>Mobilizing People</a:t>
            </a:r>
            <a:endParaRPr lang="en-US" sz="3500" dirty="0"/>
          </a:p>
        </p:txBody>
      </p:sp>
      <p:pic>
        <p:nvPicPr>
          <p:cNvPr id="4" name="Picture 3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A0A0B5"/>
              </a:clrFrom>
              <a:clrTo>
                <a:srgbClr val="A0A0B5">
                  <a:alpha val="0"/>
                </a:srgbClr>
              </a:clrTo>
            </a:clrChange>
          </a:blip>
          <a:srcRect l="42857" b="66937"/>
          <a:stretch>
            <a:fillRect/>
          </a:stretch>
        </p:blipFill>
        <p:spPr bwMode="auto">
          <a:xfrm>
            <a:off x="0" y="1600200"/>
            <a:ext cx="1295400" cy="990600"/>
          </a:xfrm>
          <a:prstGeom prst="rect">
            <a:avLst/>
          </a:prstGeom>
          <a:noFill/>
          <a:ln w="63500" cmpd="sng">
            <a:noFill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</a:t>
            </a:r>
            <a:r>
              <a:rPr lang="en-US" dirty="0" err="1" smtClean="0"/>
              <a:t>Tosan</a:t>
            </a:r>
            <a:r>
              <a:rPr lang="en-US" dirty="0" smtClean="0"/>
              <a:t> </a:t>
            </a:r>
            <a:r>
              <a:rPr lang="en-US" dirty="0" err="1" smtClean="0"/>
              <a:t>Boyo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Vroom Model of Leadership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5105400" cy="6611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err="1" smtClean="0"/>
              <a:t>Tosan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5257800" y="609600"/>
            <a:ext cx="38862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Dr. Patti &amp; </a:t>
            </a:r>
          </a:p>
          <a:p>
            <a:pPr algn="ctr"/>
            <a:r>
              <a:rPr lang="en-U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Vroom’s Model</a:t>
            </a:r>
            <a:endParaRPr lang="en-US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610600" cy="5029200"/>
          </a:xfrm>
        </p:spPr>
        <p:txBody>
          <a:bodyPr>
            <a:normAutofit/>
          </a:bodyPr>
          <a:lstStyle/>
          <a:p>
            <a:r>
              <a:rPr lang="en-US" sz="3800" b="1" dirty="0" smtClean="0"/>
              <a:t>Knowledge Management</a:t>
            </a:r>
          </a:p>
          <a:p>
            <a:pPr lvl="1"/>
            <a:r>
              <a:rPr lang="en-US" sz="3500" dirty="0" smtClean="0"/>
              <a:t>Discovering and harnessing an organization’s intellectual resources</a:t>
            </a:r>
            <a:endParaRPr lang="en-US" sz="3200" dirty="0" smtClean="0"/>
          </a:p>
          <a:p>
            <a:pPr lvl="1"/>
            <a:r>
              <a:rPr lang="en-US" sz="3500" dirty="0" smtClean="0"/>
              <a:t>Fully utilizing the intellects of the organizations people</a:t>
            </a:r>
          </a:p>
          <a:p>
            <a:pPr lvl="1"/>
            <a:r>
              <a:rPr lang="en-US" sz="3500" dirty="0" smtClean="0"/>
              <a:t>Finding, unlocking, sharing, and capitalizing on expertise, skills, wisdom, and relationships</a:t>
            </a:r>
            <a:endParaRPr lang="en-US" sz="2900" dirty="0" smtClean="0"/>
          </a:p>
          <a:p>
            <a:pPr lvl="3">
              <a:buNone/>
            </a:pPr>
            <a:endParaRPr lang="en-US" sz="2900" b="1" dirty="0" smtClean="0"/>
          </a:p>
          <a:p>
            <a:pPr lvl="3"/>
            <a:endParaRPr lang="en-US" sz="2800" b="1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62800" y="6488668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Angela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Meghan Arts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Teamwork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/>
          </p:cNvSpPr>
          <p:nvPr/>
        </p:nvSpPr>
        <p:spPr bwMode="auto">
          <a:xfrm>
            <a:off x="0" y="1233414"/>
            <a:ext cx="9152930" cy="320352"/>
          </a:xfrm>
          <a:prstGeom prst="rect">
            <a:avLst/>
          </a:prstGeom>
          <a:solidFill>
            <a:schemeClr val="accent1"/>
          </a:solidFill>
          <a:ln w="50800" cap="rnd">
            <a:noFill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098" name="Rectangle 2"/>
          <p:cNvSpPr>
            <a:spLocks/>
          </p:cNvSpPr>
          <p:nvPr/>
        </p:nvSpPr>
        <p:spPr bwMode="auto">
          <a:xfrm>
            <a:off x="0" y="1279178"/>
            <a:ext cx="544711" cy="232172"/>
          </a:xfrm>
          <a:prstGeom prst="rect">
            <a:avLst/>
          </a:prstGeom>
          <a:solidFill>
            <a:srgbClr val="CCAF96"/>
          </a:solidFill>
          <a:ln w="50800" cap="rnd">
            <a:noFill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099" name="Rectangle 3"/>
          <p:cNvSpPr>
            <a:spLocks/>
          </p:cNvSpPr>
          <p:nvPr/>
        </p:nvSpPr>
        <p:spPr bwMode="auto">
          <a:xfrm>
            <a:off x="590476" y="1279178"/>
            <a:ext cx="8565803" cy="232172"/>
          </a:xfrm>
          <a:prstGeom prst="rect">
            <a:avLst/>
          </a:prstGeom>
          <a:solidFill>
            <a:srgbClr val="C1C1D6"/>
          </a:solidFill>
          <a:ln w="50800" cap="rnd">
            <a:noFill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28365" y="1278062"/>
            <a:ext cx="274588" cy="2411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4291" tIns="32146" rIns="64291" bIns="32146" anchor="ctr"/>
          <a:lstStyle/>
          <a:p>
            <a:fld id="{F31A48DF-A8D3-4D19-8630-8B2939312619}" type="slidenum">
              <a:rPr lang="en-US" sz="1300" b="1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pPr/>
              <a:t>51</a:t>
            </a:fld>
            <a:endParaRPr lang="en-US" sz="1300" b="1" dirty="0"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64291" tIns="32146" rIns="64291" bIns="32146"/>
          <a:lstStyle/>
          <a:p>
            <a:r>
              <a:rPr lang="en-US"/>
              <a:t>Mastering Teamwork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64291" tIns="32146" rIns="64291" bIns="32146"/>
          <a:lstStyle/>
          <a:p>
            <a:pPr marL="197563" indent="-197563"/>
            <a:r>
              <a:rPr lang="en-US" dirty="0"/>
              <a:t>Let’s work together: how MGMT 505 did</a:t>
            </a:r>
          </a:p>
          <a:p>
            <a:pPr marL="197563" indent="-197563"/>
            <a:r>
              <a:rPr lang="en-US" dirty="0"/>
              <a:t>Pros/Cons to working in a 19 person group for the final</a:t>
            </a:r>
          </a:p>
          <a:p>
            <a:pPr marL="197563" indent="-197563"/>
            <a:r>
              <a:rPr lang="en-US" dirty="0"/>
              <a:t>How Dr. Patti used group work to enhance class</a:t>
            </a:r>
          </a:p>
          <a:p>
            <a:pPr marL="197563" indent="-197563"/>
            <a:r>
              <a:rPr lang="en-US" dirty="0"/>
              <a:t>How teamwork enhanced our experience in Management Processes and Organizational Behavior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Meghan</a:t>
            </a:r>
            <a:endParaRPr lang="en-US" sz="1600" dirty="0"/>
          </a:p>
        </p:txBody>
      </p: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(name)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Teamwork Effects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048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Managerial Control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Managing Technology and Innovation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Creating and Managing Change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Controlling:</a:t>
            </a:r>
            <a:br>
              <a:rPr lang="en-US" sz="4000" dirty="0" smtClean="0"/>
            </a:br>
            <a:r>
              <a:rPr lang="en-US" sz="3500" dirty="0" smtClean="0"/>
              <a:t>Learning and Changing</a:t>
            </a:r>
            <a:endParaRPr lang="en-US" sz="3500" dirty="0"/>
          </a:p>
        </p:txBody>
      </p:sp>
      <p:pic>
        <p:nvPicPr>
          <p:cNvPr id="4" name="Picture 3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A0A0B5"/>
              </a:clrFrom>
              <a:clrTo>
                <a:srgbClr val="A0A0B5">
                  <a:alpha val="0"/>
                </a:srgbClr>
              </a:clrTo>
            </a:clrChange>
          </a:blip>
          <a:srcRect l="42857" b="66937"/>
          <a:stretch>
            <a:fillRect/>
          </a:stretch>
        </p:blipFill>
        <p:spPr bwMode="auto">
          <a:xfrm>
            <a:off x="0" y="1600200"/>
            <a:ext cx="1295400" cy="990600"/>
          </a:xfrm>
          <a:prstGeom prst="rect">
            <a:avLst/>
          </a:prstGeom>
          <a:noFill/>
          <a:ln w="63500" cmpd="sng">
            <a:noFill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(name)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Controlling process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(name)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Controlling Effects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Challenges and Issues</a:t>
            </a:r>
            <a:endParaRPr lang="en-US" sz="3500" dirty="0"/>
          </a:p>
        </p:txBody>
      </p:sp>
      <p:pic>
        <p:nvPicPr>
          <p:cNvPr id="4" name="Picture 3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A0A0B5"/>
              </a:clrFrom>
              <a:clrTo>
                <a:srgbClr val="A0A0B5">
                  <a:alpha val="0"/>
                </a:srgbClr>
              </a:clrTo>
            </a:clrChange>
          </a:blip>
          <a:srcRect l="42857" b="66937"/>
          <a:stretch>
            <a:fillRect/>
          </a:stretch>
        </p:blipFill>
        <p:spPr bwMode="auto">
          <a:xfrm>
            <a:off x="0" y="1600200"/>
            <a:ext cx="1295400" cy="990600"/>
          </a:xfrm>
          <a:prstGeom prst="rect">
            <a:avLst/>
          </a:prstGeom>
          <a:noFill/>
          <a:ln w="63500" cmpd="sng">
            <a:noFill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and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991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Presentations</a:t>
            </a:r>
          </a:p>
          <a:p>
            <a:pPr lvl="1"/>
            <a:r>
              <a:rPr lang="en-US" dirty="0" smtClean="0"/>
              <a:t>“Some presentations were interesting, but purpose was not clear or defined and time limits were often exceeded.”</a:t>
            </a:r>
          </a:p>
          <a:p>
            <a:r>
              <a:rPr lang="en-US" dirty="0" smtClean="0"/>
              <a:t>Working around teammates’ schedules</a:t>
            </a:r>
          </a:p>
          <a:p>
            <a:pPr lvl="1"/>
            <a:r>
              <a:rPr lang="en-US" dirty="0" smtClean="0"/>
              <a:t>Communication and Response Delays</a:t>
            </a:r>
          </a:p>
          <a:p>
            <a:r>
              <a:rPr lang="en-US" dirty="0" smtClean="0"/>
              <a:t>Different personalities and learning styles</a:t>
            </a:r>
          </a:p>
          <a:p>
            <a:pPr lvl="1"/>
            <a:r>
              <a:rPr lang="en-US" dirty="0" smtClean="0"/>
              <a:t>Dr. Patti had to ensure everyone was engaged through the various deliveries of course content</a:t>
            </a:r>
          </a:p>
          <a:p>
            <a:r>
              <a:rPr lang="en-US" dirty="0" smtClean="0"/>
              <a:t>Diverse Class</a:t>
            </a:r>
          </a:p>
          <a:p>
            <a:pPr lvl="1"/>
            <a:r>
              <a:rPr lang="en-US" dirty="0" smtClean="0"/>
              <a:t>Work experience, age, nationalities</a:t>
            </a:r>
          </a:p>
          <a:p>
            <a:pPr lvl="1"/>
            <a:r>
              <a:rPr lang="en-US" dirty="0" smtClean="0"/>
              <a:t>Added interesting views as well as challenges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6519446"/>
            <a:ext cx="45720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bg1"/>
                </a:solidFill>
              </a:rPr>
              <a:t>WHO  IS PRESENTING THIS SECTION??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930" dirty="0" smtClean="0"/>
              <a:t>What Would (Did) Dr. Patti Do?</a:t>
            </a:r>
            <a:endParaRPr lang="en-US" sz="393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Discovering and harnessing an organization’s intellectual resources</a:t>
            </a:r>
          </a:p>
          <a:p>
            <a:r>
              <a:rPr lang="en-US" sz="2400" dirty="0" smtClean="0"/>
              <a:t>Fully utilizing the intellects of the organizations people</a:t>
            </a:r>
          </a:p>
          <a:p>
            <a:r>
              <a:rPr lang="en-US" sz="2400" dirty="0" smtClean="0"/>
              <a:t>Finding, unlocking, sharing, and capitalizing on expertise, skills, wisdom, and relationships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Introductions on the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day of class, Individual Presentations, Myers-Briggs</a:t>
            </a:r>
          </a:p>
          <a:p>
            <a:r>
              <a:rPr lang="en-US" sz="2400" dirty="0" smtClean="0"/>
              <a:t>Class discussions, Group projects</a:t>
            </a:r>
          </a:p>
          <a:p>
            <a:r>
              <a:rPr lang="en-US" sz="2400" dirty="0" smtClean="0"/>
              <a:t>Group &amp; Individual Presentations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Knowledge Management</a:t>
            </a:r>
            <a:endParaRPr lang="en-US" sz="2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 practice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162800" y="6488668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Angela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Recommendations</a:t>
            </a:r>
            <a:endParaRPr lang="en-US" sz="3500" dirty="0"/>
          </a:p>
        </p:txBody>
      </p:sp>
      <p:pic>
        <p:nvPicPr>
          <p:cNvPr id="4" name="Picture 3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A0A0B5"/>
              </a:clrFrom>
              <a:clrTo>
                <a:srgbClr val="A0A0B5">
                  <a:alpha val="0"/>
                </a:srgbClr>
              </a:clrTo>
            </a:clrChange>
          </a:blip>
          <a:srcRect l="42857" b="66937"/>
          <a:stretch>
            <a:fillRect/>
          </a:stretch>
        </p:blipFill>
        <p:spPr bwMode="auto">
          <a:xfrm>
            <a:off x="0" y="1600200"/>
            <a:ext cx="1295400" cy="990600"/>
          </a:xfrm>
          <a:prstGeom prst="rect">
            <a:avLst/>
          </a:prstGeom>
          <a:noFill/>
          <a:ln w="63500" cmpd="sng">
            <a:noFill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8392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Material</a:t>
            </a:r>
          </a:p>
          <a:p>
            <a:pPr lvl="1"/>
            <a:r>
              <a:rPr lang="en-US" dirty="0" smtClean="0"/>
              <a:t>Cover less chapters more in-depth</a:t>
            </a:r>
          </a:p>
          <a:p>
            <a:pPr lvl="1"/>
            <a:r>
              <a:rPr lang="en-US" dirty="0" smtClean="0"/>
              <a:t>More group presentations rather than individual chapter presentations</a:t>
            </a:r>
          </a:p>
          <a:p>
            <a:pPr lvl="1"/>
            <a:r>
              <a:rPr lang="en-US" dirty="0" smtClean="0"/>
              <a:t>Less or shorter Chapter presentations</a:t>
            </a:r>
          </a:p>
          <a:p>
            <a:pPr lvl="1"/>
            <a:r>
              <a:rPr lang="en-US" dirty="0" smtClean="0"/>
              <a:t>Breaking up presentations with more application</a:t>
            </a:r>
          </a:p>
          <a:p>
            <a:r>
              <a:rPr lang="en-US" dirty="0" smtClean="0"/>
              <a:t>Instead of mixing personality types, try groups of similar personality types  (Myers-Briggs)</a:t>
            </a:r>
          </a:p>
          <a:p>
            <a:r>
              <a:rPr lang="en-US" dirty="0" smtClean="0"/>
              <a:t>More peer evaluations</a:t>
            </a:r>
          </a:p>
          <a:p>
            <a:r>
              <a:rPr lang="en-US" dirty="0" smtClean="0"/>
              <a:t>Solicit “good” and “bad” feedback directly after presentation</a:t>
            </a:r>
          </a:p>
          <a:p>
            <a:r>
              <a:rPr lang="en-US" dirty="0" smtClean="0"/>
              <a:t>More Chapter “Recaps” led by Dr. Patti</a:t>
            </a:r>
          </a:p>
          <a:p>
            <a:r>
              <a:rPr lang="en-US" dirty="0" smtClean="0"/>
              <a:t>More effort to keep everyone “On Task”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0" y="6519446"/>
            <a:ext cx="45720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bg1"/>
                </a:solidFill>
              </a:rPr>
              <a:t>WHO  IS PRESENTING THIS SECTION??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Thank You!</a:t>
            </a:r>
            <a:endParaRPr lang="en-US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Placeholder 6" descr="C:\Program Files\Microsoft Office\MEDIA\CAGCAT10\j0186348.wm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1524000" y="-29183"/>
            <a:ext cx="3276600" cy="460118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ounded Rectangular Callout 9"/>
          <p:cNvSpPr/>
          <p:nvPr/>
        </p:nvSpPr>
        <p:spPr>
          <a:xfrm>
            <a:off x="5257800" y="533400"/>
            <a:ext cx="3657600" cy="2743200"/>
          </a:xfrm>
          <a:prstGeom prst="wedgeRoundRectCallout">
            <a:avLst>
              <a:gd name="adj1" fmla="val -87310"/>
              <a:gd name="adj2" fmla="val -37069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257800" y="609600"/>
            <a:ext cx="3581400" cy="32004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Lucida Handwriting" pitchFamily="66" charset="0"/>
                <a:ea typeface="+mj-ea"/>
                <a:cs typeface="+mj-cs"/>
              </a:rPr>
              <a:t>Any questions?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Lucida Handwriting" pitchFamily="66" charset="0"/>
                <a:ea typeface="+mj-ea"/>
                <a:cs typeface="+mj-cs"/>
              </a:rPr>
              <a:t>Comments?</a:t>
            </a:r>
            <a:endParaRPr kumimoji="0" lang="en-US" sz="4000" b="1" i="0" u="none" strike="noStrike" kern="1200" cap="none" spc="0" normalizeH="0" baseline="0" noProof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Lucida Handwriting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117693"/>
            <a:ext cx="5257800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Presented by the best class ever</a:t>
            </a:r>
          </a:p>
          <a:p>
            <a:pPr algn="ctr"/>
            <a:r>
              <a:rPr lang="en-US" sz="2800" dirty="0" smtClean="0"/>
              <a:t>Spring 2010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Debora </a:t>
            </a:r>
            <a:r>
              <a:rPr lang="en-US" dirty="0" err="1" smtClean="0"/>
              <a:t>Araujo</a:t>
            </a:r>
            <a:endParaRPr lang="en-US" dirty="0" smtClean="0"/>
          </a:p>
          <a:p>
            <a:pPr algn="ctr"/>
            <a:r>
              <a:rPr lang="en-US" dirty="0" smtClean="0"/>
              <a:t>Meghan Arts</a:t>
            </a:r>
          </a:p>
          <a:p>
            <a:pPr algn="ctr"/>
            <a:r>
              <a:rPr lang="en-US" dirty="0" err="1" smtClean="0"/>
              <a:t>Tosan</a:t>
            </a:r>
            <a:r>
              <a:rPr lang="en-US" dirty="0" smtClean="0"/>
              <a:t> </a:t>
            </a:r>
            <a:r>
              <a:rPr lang="en-US" dirty="0" err="1" smtClean="0"/>
              <a:t>Boyo</a:t>
            </a:r>
            <a:endParaRPr lang="en-US" dirty="0" smtClean="0"/>
          </a:p>
          <a:p>
            <a:pPr algn="ctr"/>
            <a:r>
              <a:rPr lang="en-US" dirty="0" smtClean="0"/>
              <a:t>Miata </a:t>
            </a:r>
            <a:r>
              <a:rPr lang="en-US" dirty="0" err="1" smtClean="0"/>
              <a:t>Clopton</a:t>
            </a:r>
            <a:endParaRPr lang="en-US" dirty="0" smtClean="0"/>
          </a:p>
          <a:p>
            <a:pPr algn="ctr"/>
            <a:r>
              <a:rPr lang="en-US" dirty="0" err="1" smtClean="0"/>
              <a:t>Shafali</a:t>
            </a:r>
            <a:r>
              <a:rPr lang="en-US" dirty="0" smtClean="0"/>
              <a:t> Duo</a:t>
            </a:r>
          </a:p>
          <a:p>
            <a:pPr algn="ctr"/>
            <a:r>
              <a:rPr lang="en-US" dirty="0" smtClean="0"/>
              <a:t>Julio </a:t>
            </a:r>
            <a:r>
              <a:rPr lang="en-US" dirty="0" err="1" smtClean="0"/>
              <a:t>Fiallos</a:t>
            </a:r>
            <a:endParaRPr lang="en-US" dirty="0" smtClean="0"/>
          </a:p>
          <a:p>
            <a:pPr algn="ctr"/>
            <a:r>
              <a:rPr lang="en-US" dirty="0" smtClean="0"/>
              <a:t>Angie </a:t>
            </a:r>
            <a:r>
              <a:rPr lang="en-US" dirty="0" err="1" smtClean="0"/>
              <a:t>Galeano</a:t>
            </a:r>
            <a:endParaRPr lang="en-US" dirty="0" smtClean="0"/>
          </a:p>
          <a:p>
            <a:pPr algn="ctr"/>
            <a:r>
              <a:rPr lang="en-US" dirty="0" err="1" smtClean="0"/>
              <a:t>Lulzim</a:t>
            </a:r>
            <a:r>
              <a:rPr lang="en-US" dirty="0" smtClean="0"/>
              <a:t> </a:t>
            </a:r>
            <a:r>
              <a:rPr lang="en-US" dirty="0" err="1" smtClean="0"/>
              <a:t>Hoxha</a:t>
            </a:r>
            <a:endParaRPr lang="en-US" dirty="0" smtClean="0"/>
          </a:p>
          <a:p>
            <a:pPr algn="ctr"/>
            <a:r>
              <a:rPr lang="en-US" dirty="0" err="1" smtClean="0"/>
              <a:t>Asli</a:t>
            </a:r>
            <a:r>
              <a:rPr lang="en-US" dirty="0" smtClean="0"/>
              <a:t> </a:t>
            </a:r>
            <a:r>
              <a:rPr lang="en-US" dirty="0" err="1" smtClean="0"/>
              <a:t>Inci</a:t>
            </a:r>
            <a:endParaRPr lang="en-US" dirty="0" smtClean="0"/>
          </a:p>
          <a:p>
            <a:pPr algn="ctr"/>
            <a:r>
              <a:rPr lang="en-US" dirty="0" smtClean="0"/>
              <a:t>TJ McCue</a:t>
            </a:r>
          </a:p>
          <a:p>
            <a:pPr algn="ctr"/>
            <a:r>
              <a:rPr lang="en-US" dirty="0" smtClean="0"/>
              <a:t>Giselle </a:t>
            </a:r>
            <a:r>
              <a:rPr lang="en-US" dirty="0" err="1" smtClean="0"/>
              <a:t>Mongielb</a:t>
            </a:r>
            <a:endParaRPr lang="en-US" dirty="0" smtClean="0"/>
          </a:p>
          <a:p>
            <a:pPr algn="ctr"/>
            <a:r>
              <a:rPr lang="en-US" dirty="0" err="1" smtClean="0"/>
              <a:t>Swati</a:t>
            </a:r>
            <a:r>
              <a:rPr lang="en-US" dirty="0" smtClean="0"/>
              <a:t> Patel</a:t>
            </a:r>
          </a:p>
          <a:p>
            <a:pPr algn="ctr"/>
            <a:r>
              <a:rPr lang="en-US" dirty="0" err="1" smtClean="0"/>
              <a:t>Vik</a:t>
            </a:r>
            <a:r>
              <a:rPr lang="en-US" dirty="0" smtClean="0"/>
              <a:t> Reddy</a:t>
            </a:r>
          </a:p>
          <a:p>
            <a:pPr algn="ctr"/>
            <a:r>
              <a:rPr lang="en-US" dirty="0" smtClean="0"/>
              <a:t>Cindy Rogers</a:t>
            </a:r>
          </a:p>
          <a:p>
            <a:pPr algn="ctr"/>
            <a:r>
              <a:rPr lang="en-US" dirty="0" smtClean="0"/>
              <a:t>Phillip Scott</a:t>
            </a:r>
          </a:p>
          <a:p>
            <a:pPr algn="ctr"/>
            <a:r>
              <a:rPr lang="en-US" dirty="0" smtClean="0"/>
              <a:t>Angela </a:t>
            </a:r>
            <a:r>
              <a:rPr lang="en-US" dirty="0" err="1" smtClean="0"/>
              <a:t>Sergonis</a:t>
            </a:r>
            <a:endParaRPr lang="en-US" dirty="0" smtClean="0"/>
          </a:p>
          <a:p>
            <a:pPr algn="ctr"/>
            <a:r>
              <a:rPr lang="en-US" dirty="0" smtClean="0"/>
              <a:t>Meet Shah</a:t>
            </a:r>
          </a:p>
          <a:p>
            <a:pPr algn="ctr"/>
            <a:r>
              <a:rPr lang="en-US" dirty="0" err="1" smtClean="0"/>
              <a:t>Valentina</a:t>
            </a:r>
            <a:r>
              <a:rPr lang="en-US" dirty="0" smtClean="0"/>
              <a:t> </a:t>
            </a:r>
            <a:r>
              <a:rPr lang="en-US" dirty="0" err="1" smtClean="0"/>
              <a:t>Yakimovich</a:t>
            </a:r>
            <a:endParaRPr lang="en-US" dirty="0" smtClean="0"/>
          </a:p>
          <a:p>
            <a:pPr algn="ctr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Presented by </a:t>
            </a:r>
            <a:r>
              <a:rPr lang="en-US" dirty="0" smtClean="0"/>
              <a:t>Louis </a:t>
            </a:r>
            <a:r>
              <a:rPr lang="en-US" dirty="0" err="1" smtClean="0"/>
              <a:t>Hoxha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Effects of Knowledge Management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gradFill flip="none" rotWithShape="1">
            <a:gsLst>
              <a:gs pos="0">
                <a:srgbClr val="C49393"/>
              </a:gs>
              <a:gs pos="50000">
                <a:srgbClr val="C49393">
                  <a:alpha val="65000"/>
                </a:srgbClr>
              </a:gs>
              <a:gs pos="100000">
                <a:srgbClr val="C49393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Efforts &amp;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fontScale="92500" lnSpcReduction="1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                          </a:t>
            </a:r>
            <a:r>
              <a:rPr lang="en-US" sz="3200" b="1" dirty="0" smtClean="0"/>
              <a:t>Efforts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In class discussion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Discussion forums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Formal apprenticeship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                      </a:t>
            </a:r>
            <a:r>
              <a:rPr lang="en-US" sz="3600" b="1" dirty="0" smtClean="0"/>
              <a:t> Strategy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Story telling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After action reviews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Collaborative technology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Transform  knowledge 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62800" y="6488668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Louis</a:t>
            </a:r>
            <a:endParaRPr lang="en-US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Individual Impact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fontScale="85000" lnSpcReduction="2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 smtClean="0"/>
              <a:t>IDENTIFY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sz="3200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 smtClean="0"/>
              <a:t>CREATE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sz="3200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 smtClean="0"/>
              <a:t>ENABLE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sz="3200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 smtClean="0"/>
              <a:t>LEARN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sz="3200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 smtClean="0"/>
              <a:t>IMPROVE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62800" y="6488668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Louis</a:t>
            </a:r>
            <a:endParaRPr lang="en-US" sz="1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ustom 1">
      <a:dk1>
        <a:sysClr val="windowText" lastClr="800080"/>
      </a:dk1>
      <a:lt1>
        <a:sysClr val="window" lastClr="FFFFFF"/>
      </a:lt1>
      <a:dk2>
        <a:srgbClr val="775F55"/>
      </a:dk2>
      <a:lt2>
        <a:srgbClr val="EBDDC3"/>
      </a:lt2>
      <a:accent1>
        <a:srgbClr val="C1C1D6"/>
      </a:accent1>
      <a:accent2>
        <a:srgbClr val="CCAF96"/>
      </a:accent2>
      <a:accent3>
        <a:srgbClr val="C49393"/>
      </a:accent3>
      <a:accent4>
        <a:srgbClr val="D6ADAD"/>
      </a:accent4>
      <a:accent5>
        <a:srgbClr val="EABC8E"/>
      </a:accent5>
      <a:accent6>
        <a:srgbClr val="A0A0B5"/>
      </a:accent6>
      <a:hlink>
        <a:srgbClr val="DB8C3D"/>
      </a:hlink>
      <a:folHlink>
        <a:srgbClr val="904E30"/>
      </a:folHlink>
    </a:clrScheme>
    <a:fontScheme name="Custom 1">
      <a:majorFont>
        <a:latin typeface="CopprplGoth Bd BT"/>
        <a:ea typeface=""/>
        <a:cs typeface=""/>
      </a:majorFont>
      <a:minorFont>
        <a:latin typeface="Garamond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80008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401</TotalTime>
  <Words>1427</Words>
  <Application>Microsoft Office PowerPoint</Application>
  <PresentationFormat>On-screen Show (4:3)</PresentationFormat>
  <Paragraphs>406</Paragraphs>
  <Slides>63</Slides>
  <Notes>63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Median</vt:lpstr>
      <vt:lpstr>Dr. Patti says…</vt:lpstr>
      <vt:lpstr>Slide 2</vt:lpstr>
      <vt:lpstr>Foundations of Management </vt:lpstr>
      <vt:lpstr>Managing</vt:lpstr>
      <vt:lpstr>Management Processes</vt:lpstr>
      <vt:lpstr>What Would (Did) Dr. Patti Do?</vt:lpstr>
      <vt:lpstr>Effects of Knowledge Management</vt:lpstr>
      <vt:lpstr>Efforts &amp; Strategy</vt:lpstr>
      <vt:lpstr>Individual Impact </vt:lpstr>
      <vt:lpstr>Managerial Decision Making</vt:lpstr>
      <vt:lpstr>Summary</vt:lpstr>
      <vt:lpstr>Group Decisions Vs. Individual Decisions</vt:lpstr>
      <vt:lpstr>Slide 13</vt:lpstr>
      <vt:lpstr>Dr. Patti = Manager/Decision Maker</vt:lpstr>
      <vt:lpstr>Management Processes</vt:lpstr>
      <vt:lpstr>Slide 16</vt:lpstr>
      <vt:lpstr>Effects of Managerial Decision Making</vt:lpstr>
      <vt:lpstr>Effects</vt:lpstr>
      <vt:lpstr>Planning:  Delivering Strategic Value</vt:lpstr>
      <vt:lpstr>(planning process)</vt:lpstr>
      <vt:lpstr>Slide 21</vt:lpstr>
      <vt:lpstr>(planning Effects)</vt:lpstr>
      <vt:lpstr>Slide 23</vt:lpstr>
      <vt:lpstr>(planning Effects)</vt:lpstr>
      <vt:lpstr>Slide 25</vt:lpstr>
      <vt:lpstr>Organizing: Building a Dynamic Organization</vt:lpstr>
      <vt:lpstr>Organization Structure</vt:lpstr>
      <vt:lpstr>Fundamentals of Organizing</vt:lpstr>
      <vt:lpstr>Vertical Structure</vt:lpstr>
      <vt:lpstr>The Matrix Organization &amp; Coordination</vt:lpstr>
      <vt:lpstr>The Matrix Organization</vt:lpstr>
      <vt:lpstr>Slide 32</vt:lpstr>
      <vt:lpstr>MGMT-505 Class</vt:lpstr>
      <vt:lpstr>Coordination by Plan</vt:lpstr>
      <vt:lpstr>Coordination by Mutual Adjustment</vt:lpstr>
      <vt:lpstr>Organizational Agility</vt:lpstr>
      <vt:lpstr>What is organizational agility?</vt:lpstr>
      <vt:lpstr>Key Processes in Organizational Agility</vt:lpstr>
      <vt:lpstr>Responsiveness</vt:lpstr>
      <vt:lpstr>Flexibility</vt:lpstr>
      <vt:lpstr>Learning Organization</vt:lpstr>
      <vt:lpstr>Managing the Diverse Workforce</vt:lpstr>
      <vt:lpstr>Managing Diversity</vt:lpstr>
      <vt:lpstr>Human Resources Management</vt:lpstr>
      <vt:lpstr>Reward Systems</vt:lpstr>
      <vt:lpstr>Reward Systems</vt:lpstr>
      <vt:lpstr>Leading: Mobilizing People</vt:lpstr>
      <vt:lpstr>Vroom Model of Leadership</vt:lpstr>
      <vt:lpstr>Slide 49</vt:lpstr>
      <vt:lpstr>Teamwork</vt:lpstr>
      <vt:lpstr>Mastering Teamwork</vt:lpstr>
      <vt:lpstr>Teamwork Effects</vt:lpstr>
      <vt:lpstr>Controlling: Learning and Changing</vt:lpstr>
      <vt:lpstr>Controlling process</vt:lpstr>
      <vt:lpstr>Slide 55</vt:lpstr>
      <vt:lpstr>Controlling Effects</vt:lpstr>
      <vt:lpstr>Slide 57</vt:lpstr>
      <vt:lpstr>Challenges and Issues</vt:lpstr>
      <vt:lpstr>Challenges and Issues</vt:lpstr>
      <vt:lpstr>Recommendations</vt:lpstr>
      <vt:lpstr>Recommendations</vt:lpstr>
      <vt:lpstr>Thank You!</vt:lpstr>
      <vt:lpstr>Slide 63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angela</dc:creator>
  <cp:lastModifiedBy>angela</cp:lastModifiedBy>
  <cp:revision>50</cp:revision>
  <dcterms:created xsi:type="dcterms:W3CDTF">2010-05-02T05:38:32Z</dcterms:created>
  <dcterms:modified xsi:type="dcterms:W3CDTF">2010-05-05T04:28:43Z</dcterms:modified>
</cp:coreProperties>
</file>